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 id="2147483687" r:id="rId3"/>
  </p:sldMasterIdLst>
  <p:notesMasterIdLst>
    <p:notesMasterId r:id="rId6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Lst>
  <p:sldSz cx="9144000" cy="5143500" type="screen16x9"/>
  <p:notesSz cx="6858000" cy="9144000"/>
  <p:embeddedFontLst>
    <p:embeddedFont>
      <p:font typeface="Calibri" panose="020F0502020204030204" pitchFamily="34" charset="0"/>
      <p:regular r:id="rId63"/>
      <p:bold r:id="rId64"/>
      <p:italic r:id="rId65"/>
      <p:boldItalic r:id="rId66"/>
    </p:embeddedFont>
    <p:embeddedFont>
      <p:font typeface="Arvo" panose="020B060402020202020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AC6DF1-F3DE-4399-B98E-1E59F5D2323D}">
  <a:tblStyle styleId="{90AC6DF1-F3DE-4399-B98E-1E59F5D232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fntdata"/><Relationship Id="rId68"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4.fntdata"/><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7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3.fntdata"/><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198688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c1085c856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c1085c856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019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8dd141b1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c8dd141b1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4944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c8dd141b1a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c8dd141b1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248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c8dd141b1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c8dd141b1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4028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8dd141b1a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c8dd141b1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0596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8dd141b1a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c8dd141b1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6527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cd7fe7d6e0_1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cd7fe7d6e0_1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29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d7fe7d6e0_1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d7fe7d6e0_1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7281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c8dd141b1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c8dd141b1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7885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c8dd141b1a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c8dd141b1a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206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c8dd141b1a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c8dd141b1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10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d7fe7d6e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cd7fe7d6e0_1_0:notes"/>
          <p:cNvSpPr txBox="1">
            <a:spLocks noGrp="1"/>
          </p:cNvSpPr>
          <p:nvPr>
            <p:ph type="body" idx="1"/>
          </p:nvPr>
        </p:nvSpPr>
        <p:spPr>
          <a:xfrm>
            <a:off x="685802"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8795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c8dd141b1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c8dd141b1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5841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c8dd141b1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c8dd141b1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765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c8dd141b1a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c8dd141b1a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248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c8dd141b1a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c8dd141b1a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8282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c8dd141b1a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c8dd141b1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709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c8dd141b1a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c8dd141b1a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5142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c1085c8564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c1085c8564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404040"/>
                </a:solidFill>
              </a:rPr>
              <a:t>When we work with young children, when we play and talk with them, when we watch them and everything they do, we are witnessing a fascinating and inspiring process: we are seeing young children learn. As we think about what we see, and try to understand it, we have embarked on the process that I call ‘assessment’. I am using the term to describe the ways in which, in our everyday practice, we observe children’s learning, strive to understand it, and then put our understanding to good use. (Drummond.MJ, 1993, p13)</a:t>
            </a:r>
            <a:endParaRPr b="1"/>
          </a:p>
        </p:txBody>
      </p:sp>
    </p:spTree>
    <p:extLst>
      <p:ext uri="{BB962C8B-B14F-4D97-AF65-F5344CB8AC3E}">
        <p14:creationId xmlns:p14="http://schemas.microsoft.com/office/powerpoint/2010/main" val="4158287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c8dd141b1a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c8dd141b1a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035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ca23c9c21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ca23c9c21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2315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c1085c8564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c1085c8564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1488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cd7fe7d6e0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cd7fe7d6e0_1_9:notes"/>
          <p:cNvSpPr txBox="1">
            <a:spLocks noGrp="1"/>
          </p:cNvSpPr>
          <p:nvPr>
            <p:ph type="body" idx="1"/>
          </p:nvPr>
        </p:nvSpPr>
        <p:spPr>
          <a:xfrm>
            <a:off x="685802"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643871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1085c8564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1085c8564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055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c8dd141b1a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c8dd141b1a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890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ca23c9c21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ca23c9c21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0329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c1085c8564_0_1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c1085c8564_0_1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0948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c1085c8564_0_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c1085c8564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0611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c1085c8564_0_10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c1085c8564_0_10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394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d2f20f69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d2f20f69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2087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cd7fe7d6e0_1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cd7fe7d6e0_1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4672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cd7fe7d6e0_1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cd7fe7d6e0_1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313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c1085c8564_0_1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c1085c8564_0_1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78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cd7fe7d6e0_1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cd7fe7d6e0_1_199:notes"/>
          <p:cNvSpPr txBox="1">
            <a:spLocks noGrp="1"/>
          </p:cNvSpPr>
          <p:nvPr>
            <p:ph type="body" idx="1"/>
          </p:nvPr>
        </p:nvSpPr>
        <p:spPr>
          <a:xfrm>
            <a:off x="685802"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7060042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cd7fe7d6e0_1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cd7fe7d6e0_1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5844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c1085c8564_0_1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c1085c8564_0_1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652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c1085c8564_0_1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c1085c8564_0_1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911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c1085c8564_0_1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c1085c8564_0_1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52137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cd7fe7d6e0_1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cd7fe7d6e0_1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3808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c1085c8564_0_1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c1085c8564_0_1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346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c1085c8564_0_1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1085c8564_0_1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5811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cd7fe7d6e0_1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cd7fe7d6e0_1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5952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d552685cb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d552685cb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200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d552685cba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d552685cba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55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cd7fe7d6e0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cd7fe7d6e0_1_207:notes"/>
          <p:cNvSpPr txBox="1">
            <a:spLocks noGrp="1"/>
          </p:cNvSpPr>
          <p:nvPr>
            <p:ph type="body" idx="1"/>
          </p:nvPr>
        </p:nvSpPr>
        <p:spPr>
          <a:xfrm>
            <a:off x="685802"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7537645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c1085c8564_0_2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c1085c8564_0_2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67307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d2f20f693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d2f20f693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0329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d2f20f693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d2f20f693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85135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d2f20f693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d2f20f693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2894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c1085c8564_0_2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c1085c8564_0_2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33594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2f20f693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d2f20f693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2277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d4444168e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d4444168e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57740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d569a14a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d569a14a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8947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c8dd141b1a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c8dd141b1a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293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c8dd141b1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c8dd141b1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41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8dd141b1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8dd141b1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090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c8dd141b1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c8dd141b1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4856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c8dd141b1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c8dd141b1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962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400"/>
              <a:buNone/>
              <a:defRPr/>
            </a:lvl1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2000"/>
              <a:buChar char="●"/>
              <a:defRPr sz="12000"/>
            </a:lvl1pPr>
            <a:lvl2pPr lvl="1" algn="ctr" rtl="0">
              <a:spcBef>
                <a:spcPts val="0"/>
              </a:spcBef>
              <a:spcAft>
                <a:spcPts val="0"/>
              </a:spcAft>
              <a:buSzPts val="12000"/>
              <a:buChar char="○"/>
              <a:defRPr sz="12000"/>
            </a:lvl2pPr>
            <a:lvl3pPr lvl="2" algn="ctr" rtl="0">
              <a:spcBef>
                <a:spcPts val="0"/>
              </a:spcBef>
              <a:spcAft>
                <a:spcPts val="0"/>
              </a:spcAft>
              <a:buSzPts val="12000"/>
              <a:buChar char="■"/>
              <a:defRPr sz="12000"/>
            </a:lvl3pPr>
            <a:lvl4pPr lvl="3" algn="ctr" rtl="0">
              <a:spcBef>
                <a:spcPts val="0"/>
              </a:spcBef>
              <a:spcAft>
                <a:spcPts val="0"/>
              </a:spcAft>
              <a:buSzPts val="12000"/>
              <a:buChar char="●"/>
              <a:defRPr sz="12000"/>
            </a:lvl4pPr>
            <a:lvl5pPr lvl="4" algn="ctr" rtl="0">
              <a:spcBef>
                <a:spcPts val="0"/>
              </a:spcBef>
              <a:spcAft>
                <a:spcPts val="0"/>
              </a:spcAft>
              <a:buSzPts val="12000"/>
              <a:buChar char="○"/>
              <a:defRPr sz="12000"/>
            </a:lvl5pPr>
            <a:lvl6pPr lvl="5" algn="ctr" rtl="0">
              <a:spcBef>
                <a:spcPts val="0"/>
              </a:spcBef>
              <a:spcAft>
                <a:spcPts val="0"/>
              </a:spcAft>
              <a:buSzPts val="12000"/>
              <a:buChar char="■"/>
              <a:defRPr sz="12000"/>
            </a:lvl6pPr>
            <a:lvl7pPr lvl="6" algn="ctr" rtl="0">
              <a:spcBef>
                <a:spcPts val="0"/>
              </a:spcBef>
              <a:spcAft>
                <a:spcPts val="0"/>
              </a:spcAft>
              <a:buSzPts val="12000"/>
              <a:buChar char="●"/>
              <a:defRPr sz="12000"/>
            </a:lvl7pPr>
            <a:lvl8pPr lvl="7" algn="ctr" rtl="0">
              <a:spcBef>
                <a:spcPts val="0"/>
              </a:spcBef>
              <a:spcAft>
                <a:spcPts val="0"/>
              </a:spcAft>
              <a:buSzPts val="12000"/>
              <a:buChar char="○"/>
              <a:defRPr sz="12000"/>
            </a:lvl8pPr>
            <a:lvl9pPr lvl="8" algn="ctr" rtl="0">
              <a:spcBef>
                <a:spcPts val="0"/>
              </a:spcBef>
              <a:spcAft>
                <a:spcPts val="0"/>
              </a:spcAft>
              <a:buSzPts val="12000"/>
              <a:buChar char="■"/>
              <a:defRPr sz="12000"/>
            </a:lvl9pPr>
          </a:lstStyle>
          <a:p>
            <a:r>
              <a:t>xx%</a:t>
            </a:r>
          </a:p>
        </p:txBody>
      </p:sp>
      <p:sp>
        <p:nvSpPr>
          <p:cNvPr id="51" name="Google Shape;51;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ctr" anchorCtr="0">
            <a:noAutofit/>
          </a:bodyPr>
          <a:lstStyle>
            <a:lvl1pPr marL="457200" lvl="0" indent="-317500" algn="ctr" rtl="0">
              <a:spcBef>
                <a:spcPts val="0"/>
              </a:spcBef>
              <a:spcAft>
                <a:spcPts val="0"/>
              </a:spcAft>
              <a:buSzPts val="14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2" name="Google Shape;5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2264225" y="344450"/>
            <a:ext cx="6372900" cy="122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Char char="●"/>
              <a:defRPr sz="3600"/>
            </a:lvl1pPr>
            <a:lvl2pPr lvl="1" algn="ctr" rtl="0">
              <a:spcBef>
                <a:spcPts val="0"/>
              </a:spcBef>
              <a:spcAft>
                <a:spcPts val="0"/>
              </a:spcAft>
              <a:buSzPts val="3600"/>
              <a:buChar char="○"/>
              <a:defRPr sz="3600"/>
            </a:lvl2pPr>
            <a:lvl3pPr lvl="2" algn="ctr" rtl="0">
              <a:spcBef>
                <a:spcPts val="0"/>
              </a:spcBef>
              <a:spcAft>
                <a:spcPts val="0"/>
              </a:spcAft>
              <a:buSzPts val="3600"/>
              <a:buChar char="■"/>
              <a:defRPr sz="3600"/>
            </a:lvl3pPr>
            <a:lvl4pPr lvl="3" algn="ctr" rtl="0">
              <a:spcBef>
                <a:spcPts val="0"/>
              </a:spcBef>
              <a:spcAft>
                <a:spcPts val="0"/>
              </a:spcAft>
              <a:buSzPts val="3600"/>
              <a:buChar char="●"/>
              <a:defRPr sz="3600"/>
            </a:lvl4pPr>
            <a:lvl5pPr lvl="4" algn="ctr" rtl="0">
              <a:spcBef>
                <a:spcPts val="0"/>
              </a:spcBef>
              <a:spcAft>
                <a:spcPts val="0"/>
              </a:spcAft>
              <a:buSzPts val="3600"/>
              <a:buChar char="○"/>
              <a:defRPr sz="3600"/>
            </a:lvl5pPr>
            <a:lvl6pPr lvl="5" algn="ctr" rtl="0">
              <a:spcBef>
                <a:spcPts val="0"/>
              </a:spcBef>
              <a:spcAft>
                <a:spcPts val="0"/>
              </a:spcAft>
              <a:buSzPts val="3600"/>
              <a:buChar char="■"/>
              <a:defRPr sz="3600"/>
            </a:lvl6pPr>
            <a:lvl7pPr lvl="6" algn="ctr" rtl="0">
              <a:spcBef>
                <a:spcPts val="0"/>
              </a:spcBef>
              <a:spcAft>
                <a:spcPts val="0"/>
              </a:spcAft>
              <a:buSzPts val="3600"/>
              <a:buChar char="●"/>
              <a:defRPr sz="3600"/>
            </a:lvl7pPr>
            <a:lvl8pPr lvl="7" algn="ctr" rtl="0">
              <a:spcBef>
                <a:spcPts val="0"/>
              </a:spcBef>
              <a:spcAft>
                <a:spcPts val="0"/>
              </a:spcAft>
              <a:buSzPts val="3600"/>
              <a:buChar char="○"/>
              <a:defRPr sz="3600"/>
            </a:lvl8pPr>
            <a:lvl9pPr lvl="8" algn="ctr" rtl="0">
              <a:spcBef>
                <a:spcPts val="0"/>
              </a:spcBef>
              <a:spcAft>
                <a:spcPts val="0"/>
              </a:spcAft>
              <a:buSzPts val="3600"/>
              <a:buChar char="■"/>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96" name="Google Shape;9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26"/>
          <p:cNvSpPr txBox="1">
            <a:spLocks noGrp="1"/>
          </p:cNvSpPr>
          <p:nvPr>
            <p:ph type="title"/>
          </p:nvPr>
        </p:nvSpPr>
        <p:spPr>
          <a:xfrm>
            <a:off x="1435608" y="205978"/>
            <a:ext cx="7498200" cy="857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rgbClr val="68666D"/>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 name="Google Shape;105;p26"/>
          <p:cNvSpPr txBox="1">
            <a:spLocks noGrp="1"/>
          </p:cNvSpPr>
          <p:nvPr>
            <p:ph type="body" idx="1"/>
          </p:nvPr>
        </p:nvSpPr>
        <p:spPr>
          <a:xfrm>
            <a:off x="1435608" y="1085850"/>
            <a:ext cx="7498200" cy="3600600"/>
          </a:xfrm>
          <a:prstGeom prst="rect">
            <a:avLst/>
          </a:prstGeom>
          <a:noFill/>
          <a:ln>
            <a:noFill/>
          </a:ln>
        </p:spPr>
        <p:txBody>
          <a:bodyPr spcFirstLastPara="1" wrap="square" lIns="68575" tIns="34275" rIns="68575" bIns="34275" anchor="t" anchorCtr="0">
            <a:noAutofit/>
          </a:bodyPr>
          <a:lstStyle>
            <a:lvl1pPr marL="457200" lvl="0" indent="-298450" algn="l" rtl="0">
              <a:lnSpc>
                <a:spcPct val="100000"/>
              </a:lnSpc>
              <a:spcBef>
                <a:spcPts val="500"/>
              </a:spcBef>
              <a:spcAft>
                <a:spcPts val="0"/>
              </a:spcAft>
              <a:buSzPts val="1100"/>
              <a:buChar char="●"/>
              <a:defRPr/>
            </a:lvl1pPr>
            <a:lvl2pPr marL="914400" lvl="1" indent="-317500" algn="l" rtl="0">
              <a:lnSpc>
                <a:spcPct val="100000"/>
              </a:lnSpc>
              <a:spcBef>
                <a:spcPts val="1600"/>
              </a:spcBef>
              <a:spcAft>
                <a:spcPts val="0"/>
              </a:spcAft>
              <a:buSzPts val="1400"/>
              <a:buChar char="○"/>
              <a:defRPr/>
            </a:lvl2pPr>
            <a:lvl3pPr marL="1371600" lvl="2" indent="-317500" algn="l" rtl="0">
              <a:lnSpc>
                <a:spcPct val="100000"/>
              </a:lnSpc>
              <a:spcBef>
                <a:spcPts val="1600"/>
              </a:spcBef>
              <a:spcAft>
                <a:spcPts val="0"/>
              </a:spcAft>
              <a:buSzPts val="1400"/>
              <a:buChar char="■"/>
              <a:defRPr/>
            </a:lvl3pPr>
            <a:lvl4pPr marL="1828800" lvl="3" indent="-317500" algn="l" rtl="0">
              <a:lnSpc>
                <a:spcPct val="100000"/>
              </a:lnSpc>
              <a:spcBef>
                <a:spcPts val="1600"/>
              </a:spcBef>
              <a:spcAft>
                <a:spcPts val="0"/>
              </a:spcAft>
              <a:buSzPts val="1400"/>
              <a:buChar char="●"/>
              <a:defRPr/>
            </a:lvl4pPr>
            <a:lvl5pPr marL="2286000" lvl="4" indent="-317500" algn="l" rtl="0">
              <a:lnSpc>
                <a:spcPct val="100000"/>
              </a:lnSpc>
              <a:spcBef>
                <a:spcPts val="1600"/>
              </a:spcBef>
              <a:spcAft>
                <a:spcPts val="0"/>
              </a:spcAft>
              <a:buSzPts val="1400"/>
              <a:buChar char="○"/>
              <a:defRPr/>
            </a:lvl5pPr>
            <a:lvl6pPr marL="2743200" lvl="5" indent="-317500" algn="l" rtl="0">
              <a:lnSpc>
                <a:spcPct val="100000"/>
              </a:lnSpc>
              <a:spcBef>
                <a:spcPts val="1600"/>
              </a:spcBef>
              <a:spcAft>
                <a:spcPts val="0"/>
              </a:spcAft>
              <a:buSzPts val="1400"/>
              <a:buChar char="■"/>
              <a:defRPr/>
            </a:lvl6pPr>
            <a:lvl7pPr marL="3200400" lvl="6" indent="-317500" algn="l" rtl="0">
              <a:lnSpc>
                <a:spcPct val="100000"/>
              </a:lnSpc>
              <a:spcBef>
                <a:spcPts val="1600"/>
              </a:spcBef>
              <a:spcAft>
                <a:spcPts val="0"/>
              </a:spcAft>
              <a:buSzPts val="1400"/>
              <a:buChar char="●"/>
              <a:defRPr/>
            </a:lvl7pPr>
            <a:lvl8pPr marL="3657600" lvl="7" indent="-317500" algn="l" rtl="0">
              <a:lnSpc>
                <a:spcPct val="100000"/>
              </a:lnSpc>
              <a:spcBef>
                <a:spcPts val="1600"/>
              </a:spcBef>
              <a:spcAft>
                <a:spcPts val="0"/>
              </a:spcAft>
              <a:buSzPts val="1400"/>
              <a:buChar char="○"/>
              <a:defRPr/>
            </a:lvl8pPr>
            <a:lvl9pPr marL="4114800" lvl="8" indent="-317500" algn="l" rtl="0">
              <a:lnSpc>
                <a:spcPct val="100000"/>
              </a:lnSpc>
              <a:spcBef>
                <a:spcPts val="1600"/>
              </a:spcBef>
              <a:spcAft>
                <a:spcPts val="1600"/>
              </a:spcAft>
              <a:buSzPts val="1400"/>
              <a:buChar char="■"/>
              <a:defRPr/>
            </a:lvl9pPr>
          </a:lstStyle>
          <a:p>
            <a:endParaRPr/>
          </a:p>
        </p:txBody>
      </p:sp>
      <p:sp>
        <p:nvSpPr>
          <p:cNvPr id="106" name="Google Shape;106;p26"/>
          <p:cNvSpPr txBox="1">
            <a:spLocks noGrp="1"/>
          </p:cNvSpPr>
          <p:nvPr>
            <p:ph type="dt" idx="10"/>
          </p:nvPr>
        </p:nvSpPr>
        <p:spPr>
          <a:xfrm>
            <a:off x="3581400" y="4729163"/>
            <a:ext cx="2133600" cy="3570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07" name="Google Shape;107;p26"/>
          <p:cNvSpPr txBox="1">
            <a:spLocks noGrp="1"/>
          </p:cNvSpPr>
          <p:nvPr>
            <p:ph type="ftr" idx="11"/>
          </p:nvPr>
        </p:nvSpPr>
        <p:spPr>
          <a:xfrm>
            <a:off x="5715000" y="4729163"/>
            <a:ext cx="2895600" cy="3570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08" name="Google Shape;108;p26"/>
          <p:cNvSpPr txBox="1">
            <a:spLocks noGrp="1"/>
          </p:cNvSpPr>
          <p:nvPr>
            <p:ph type="sldNum" idx="12"/>
          </p:nvPr>
        </p:nvSpPr>
        <p:spPr>
          <a:xfrm>
            <a:off x="8613648" y="4729163"/>
            <a:ext cx="457200" cy="3570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5"/>
        <p:cNvGrpSpPr/>
        <p:nvPr/>
      </p:nvGrpSpPr>
      <p:grpSpPr>
        <a:xfrm>
          <a:off x="0" y="0"/>
          <a:ext cx="0" cy="0"/>
          <a:chOff x="0" y="0"/>
          <a:chExt cx="0" cy="0"/>
        </a:xfrm>
      </p:grpSpPr>
      <p:sp>
        <p:nvSpPr>
          <p:cNvPr id="116" name="Google Shape;116;p2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8" name="Google Shape;118;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 name="Google Shape;119;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ew layout">
  <p:cSld name="CUSTOM">
    <p:spTree>
      <p:nvGrpSpPr>
        <p:cNvPr id="1" name="Shape 121"/>
        <p:cNvGrpSpPr/>
        <p:nvPr/>
      </p:nvGrpSpPr>
      <p:grpSpPr>
        <a:xfrm>
          <a:off x="0" y="0"/>
          <a:ext cx="0" cy="0"/>
          <a:chOff x="0" y="0"/>
          <a:chExt cx="0" cy="0"/>
        </a:xfrm>
      </p:grpSpPr>
      <p:sp>
        <p:nvSpPr>
          <p:cNvPr id="122" name="Google Shape;122;p29"/>
          <p:cNvSpPr txBox="1"/>
          <p:nvPr/>
        </p:nvSpPr>
        <p:spPr>
          <a:xfrm>
            <a:off x="1310575" y="1192025"/>
            <a:ext cx="6566100" cy="300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3" name="Google Shape;123;p29"/>
          <p:cNvSpPr txBox="1">
            <a:spLocks noGrp="1"/>
          </p:cNvSpPr>
          <p:nvPr>
            <p:ph type="body" idx="1"/>
          </p:nvPr>
        </p:nvSpPr>
        <p:spPr>
          <a:xfrm>
            <a:off x="1205275" y="1415950"/>
            <a:ext cx="7409100" cy="31413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24" name="Google Shape;124;p29"/>
          <p:cNvSpPr txBox="1">
            <a:spLocks noGrp="1"/>
          </p:cNvSpPr>
          <p:nvPr>
            <p:ph type="title"/>
          </p:nvPr>
        </p:nvSpPr>
        <p:spPr>
          <a:xfrm>
            <a:off x="4392700" y="276725"/>
            <a:ext cx="4221600" cy="9153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rgbClr val="990000"/>
              </a:buClr>
              <a:buSzPts val="1600"/>
              <a:buFont typeface="Arvo"/>
              <a:buNone/>
              <a:defRPr sz="1600" b="1">
                <a:solidFill>
                  <a:srgbClr val="990000"/>
                </a:solidFill>
                <a:latin typeface="Arvo"/>
                <a:ea typeface="Arvo"/>
                <a:cs typeface="Arvo"/>
                <a:sym typeface="Arvo"/>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5"/>
        <p:cNvGrpSpPr/>
        <p:nvPr/>
      </p:nvGrpSpPr>
      <p:grpSpPr>
        <a:xfrm>
          <a:off x="0" y="0"/>
          <a:ext cx="0" cy="0"/>
          <a:chOff x="0" y="0"/>
          <a:chExt cx="0" cy="0"/>
        </a:xfrm>
      </p:grpSpPr>
      <p:sp>
        <p:nvSpPr>
          <p:cNvPr id="126" name="Google Shape;126;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7" name="Google Shape;127;p3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8" name="Google Shape;128;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9" name="Google Shape;129;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0" name="Google Shape;130;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sp>
        <p:nvSpPr>
          <p:cNvPr id="132" name="Google Shape;132;p3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3" name="Google Shape;133;p3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34" name="Google Shape;134;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5" name="Google Shape;135;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6" name="Google Shape;136;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7"/>
        <p:cNvGrpSpPr/>
        <p:nvPr/>
      </p:nvGrpSpPr>
      <p:grpSpPr>
        <a:xfrm>
          <a:off x="0" y="0"/>
          <a:ext cx="0" cy="0"/>
          <a:chOff x="0" y="0"/>
          <a:chExt cx="0" cy="0"/>
        </a:xfrm>
      </p:grpSpPr>
      <p:sp>
        <p:nvSpPr>
          <p:cNvPr id="138" name="Google Shape;138;p3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9" name="Google Shape;139;p32"/>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0" name="Google Shape;140;p32"/>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1" name="Google Shape;141;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2" name="Google Shape;142;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3" name="Google Shape;143;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ew layout">
  <p:cSld name="CUSTOM">
    <p:spTree>
      <p:nvGrpSpPr>
        <p:cNvPr id="1" name="Shape 17"/>
        <p:cNvGrpSpPr/>
        <p:nvPr/>
      </p:nvGrpSpPr>
      <p:grpSpPr>
        <a:xfrm>
          <a:off x="0" y="0"/>
          <a:ext cx="0" cy="0"/>
          <a:chOff x="0" y="0"/>
          <a:chExt cx="0" cy="0"/>
        </a:xfrm>
      </p:grpSpPr>
      <p:sp>
        <p:nvSpPr>
          <p:cNvPr id="18" name="Google Shape;18;p4"/>
          <p:cNvSpPr txBox="1"/>
          <p:nvPr/>
        </p:nvSpPr>
        <p:spPr>
          <a:xfrm>
            <a:off x="1310575" y="1192025"/>
            <a:ext cx="6566100" cy="30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205275" y="1415950"/>
            <a:ext cx="7409100" cy="31413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title"/>
          </p:nvPr>
        </p:nvSpPr>
        <p:spPr>
          <a:xfrm>
            <a:off x="4392700" y="276725"/>
            <a:ext cx="4221600" cy="915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990000"/>
              </a:buClr>
              <a:buSzPts val="1600"/>
              <a:buFont typeface="Arvo"/>
              <a:buNone/>
              <a:defRPr sz="1600" b="1">
                <a:solidFill>
                  <a:srgbClr val="990000"/>
                </a:solidFill>
                <a:latin typeface="Arvo"/>
                <a:ea typeface="Arvo"/>
                <a:cs typeface="Arvo"/>
                <a:sym typeface="Arv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6" name="Google Shape;146;p33"/>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47" name="Google Shape;147;p33"/>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8" name="Google Shape;148;p3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49" name="Google Shape;149;p33"/>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0" name="Google Shape;150;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1" name="Google Shape;151;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2" name="Google Shape;152;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5" name="Google Shape;15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6" name="Google Shape;15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7" name="Google Shape;15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0" name="Google Shape;160;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1" name="Google Shape;161;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2"/>
        <p:cNvGrpSpPr/>
        <p:nvPr/>
      </p:nvGrpSpPr>
      <p:grpSpPr>
        <a:xfrm>
          <a:off x="0" y="0"/>
          <a:ext cx="0" cy="0"/>
          <a:chOff x="0" y="0"/>
          <a:chExt cx="0" cy="0"/>
        </a:xfrm>
      </p:grpSpPr>
      <p:sp>
        <p:nvSpPr>
          <p:cNvPr id="163" name="Google Shape;163;p3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4" name="Google Shape;164;p3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5" name="Google Shape;165;p36"/>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66" name="Google Shape;166;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7" name="Google Shape;167;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8" name="Google Shape;16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9"/>
        <p:cNvGrpSpPr/>
        <p:nvPr/>
      </p:nvGrpSpPr>
      <p:grpSpPr>
        <a:xfrm>
          <a:off x="0" y="0"/>
          <a:ext cx="0" cy="0"/>
          <a:chOff x="0" y="0"/>
          <a:chExt cx="0" cy="0"/>
        </a:xfrm>
      </p:grpSpPr>
      <p:sp>
        <p:nvSpPr>
          <p:cNvPr id="170" name="Google Shape;170;p3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1" name="Google Shape;171;p37"/>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72" name="Google Shape;172;p37"/>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3" name="Google Shape;173;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4" name="Google Shape;174;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5" name="Google Shape;175;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6"/>
        <p:cNvGrpSpPr/>
        <p:nvPr/>
      </p:nvGrpSpPr>
      <p:grpSpPr>
        <a:xfrm>
          <a:off x="0" y="0"/>
          <a:ext cx="0" cy="0"/>
          <a:chOff x="0" y="0"/>
          <a:chExt cx="0" cy="0"/>
        </a:xfrm>
      </p:grpSpPr>
      <p:sp>
        <p:nvSpPr>
          <p:cNvPr id="177" name="Google Shape;177;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8" name="Google Shape;178;p3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9" name="Google Shape;179;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0" name="Google Shape;180;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1" name="Google Shape;181;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2"/>
        <p:cNvGrpSpPr/>
        <p:nvPr/>
      </p:nvGrpSpPr>
      <p:grpSpPr>
        <a:xfrm>
          <a:off x="0" y="0"/>
          <a:ext cx="0" cy="0"/>
          <a:chOff x="0" y="0"/>
          <a:chExt cx="0" cy="0"/>
        </a:xfrm>
      </p:grpSpPr>
      <p:sp>
        <p:nvSpPr>
          <p:cNvPr id="183" name="Google Shape;183;p3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4" name="Google Shape;184;p3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6" name="Google Shape;186;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7" name="Google Shape;187;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8"/>
        <p:cNvGrpSpPr/>
        <p:nvPr/>
      </p:nvGrpSpPr>
      <p:grpSpPr>
        <a:xfrm>
          <a:off x="0" y="0"/>
          <a:ext cx="0" cy="0"/>
          <a:chOff x="0" y="0"/>
          <a:chExt cx="0" cy="0"/>
        </a:xfrm>
      </p:grpSpPr>
      <p:sp>
        <p:nvSpPr>
          <p:cNvPr id="189" name="Google Shape;189;p40"/>
          <p:cNvSpPr txBox="1">
            <a:spLocks noGrp="1"/>
          </p:cNvSpPr>
          <p:nvPr>
            <p:ph type="title"/>
          </p:nvPr>
        </p:nvSpPr>
        <p:spPr>
          <a:xfrm>
            <a:off x="1451825" y="445025"/>
            <a:ext cx="7380600" cy="5727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4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91" name="Google Shape;191;p4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3" name="Google Shape;23;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7" name="Google Shape;27;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8" name="Google Shape;28;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Char char="●"/>
              <a:defRPr sz="2400"/>
            </a:lvl1pPr>
            <a:lvl2pPr lvl="1" rtl="0">
              <a:spcBef>
                <a:spcPts val="0"/>
              </a:spcBef>
              <a:spcAft>
                <a:spcPts val="0"/>
              </a:spcAft>
              <a:buSzPts val="2400"/>
              <a:buChar char="○"/>
              <a:defRPr sz="2400"/>
            </a:lvl2pPr>
            <a:lvl3pPr lvl="2" rtl="0">
              <a:spcBef>
                <a:spcPts val="0"/>
              </a:spcBef>
              <a:spcAft>
                <a:spcPts val="0"/>
              </a:spcAft>
              <a:buSzPts val="2400"/>
              <a:buChar char="■"/>
              <a:defRPr sz="2400"/>
            </a:lvl3pPr>
            <a:lvl4pPr lvl="3" rtl="0">
              <a:spcBef>
                <a:spcPts val="0"/>
              </a:spcBef>
              <a:spcAft>
                <a:spcPts val="0"/>
              </a:spcAft>
              <a:buSzPts val="2400"/>
              <a:buChar char="●"/>
              <a:defRPr sz="2400"/>
            </a:lvl4pPr>
            <a:lvl5pPr lvl="4" rtl="0">
              <a:spcBef>
                <a:spcPts val="0"/>
              </a:spcBef>
              <a:spcAft>
                <a:spcPts val="0"/>
              </a:spcAft>
              <a:buSzPts val="2400"/>
              <a:buChar char="○"/>
              <a:defRPr sz="2400"/>
            </a:lvl5pPr>
            <a:lvl6pPr lvl="5" rtl="0">
              <a:spcBef>
                <a:spcPts val="0"/>
              </a:spcBef>
              <a:spcAft>
                <a:spcPts val="0"/>
              </a:spcAft>
              <a:buSzPts val="2400"/>
              <a:buChar char="■"/>
              <a:defRPr sz="2400"/>
            </a:lvl6pPr>
            <a:lvl7pPr lvl="6" rtl="0">
              <a:spcBef>
                <a:spcPts val="0"/>
              </a:spcBef>
              <a:spcAft>
                <a:spcPts val="0"/>
              </a:spcAft>
              <a:buSzPts val="2400"/>
              <a:buChar char="●"/>
              <a:defRPr sz="2400"/>
            </a:lvl7pPr>
            <a:lvl8pPr lvl="7" rtl="0">
              <a:spcBef>
                <a:spcPts val="0"/>
              </a:spcBef>
              <a:spcAft>
                <a:spcPts val="0"/>
              </a:spcAft>
              <a:buSzPts val="2400"/>
              <a:buChar char="○"/>
              <a:defRPr sz="2400"/>
            </a:lvl8pPr>
            <a:lvl9pPr lvl="8" rtl="0">
              <a:spcBef>
                <a:spcPts val="0"/>
              </a:spcBef>
              <a:spcAft>
                <a:spcPts val="0"/>
              </a:spcAft>
              <a:buSzPts val="2400"/>
              <a:buChar char="■"/>
              <a:defRPr sz="2400"/>
            </a:lvl9pPr>
          </a:lstStyle>
          <a:p>
            <a:endParaRPr/>
          </a:p>
        </p:txBody>
      </p:sp>
      <p:sp>
        <p:nvSpPr>
          <p:cNvPr id="35" name="Google Shape;35;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ctr"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800"/>
              <a:buChar char="●"/>
              <a:defRPr sz="4800"/>
            </a:lvl1pPr>
            <a:lvl2pPr lvl="1" rtl="0">
              <a:spcBef>
                <a:spcPts val="0"/>
              </a:spcBef>
              <a:spcAft>
                <a:spcPts val="0"/>
              </a:spcAft>
              <a:buSzPts val="4800"/>
              <a:buChar char="○"/>
              <a:defRPr sz="4800"/>
            </a:lvl2pPr>
            <a:lvl3pPr lvl="2" rtl="0">
              <a:spcBef>
                <a:spcPts val="0"/>
              </a:spcBef>
              <a:spcAft>
                <a:spcPts val="0"/>
              </a:spcAft>
              <a:buSzPts val="4800"/>
              <a:buChar char="■"/>
              <a:defRPr sz="4800"/>
            </a:lvl3pPr>
            <a:lvl4pPr lvl="3" rtl="0">
              <a:spcBef>
                <a:spcPts val="0"/>
              </a:spcBef>
              <a:spcAft>
                <a:spcPts val="0"/>
              </a:spcAft>
              <a:buSzPts val="4800"/>
              <a:buChar char="●"/>
              <a:defRPr sz="4800"/>
            </a:lvl4pPr>
            <a:lvl5pPr lvl="4" rtl="0">
              <a:spcBef>
                <a:spcPts val="0"/>
              </a:spcBef>
              <a:spcAft>
                <a:spcPts val="0"/>
              </a:spcAft>
              <a:buSzPts val="4800"/>
              <a:buChar char="○"/>
              <a:defRPr sz="4800"/>
            </a:lvl5pPr>
            <a:lvl6pPr lvl="5" rtl="0">
              <a:spcBef>
                <a:spcPts val="0"/>
              </a:spcBef>
              <a:spcAft>
                <a:spcPts val="0"/>
              </a:spcAft>
              <a:buSzPts val="4800"/>
              <a:buChar char="■"/>
              <a:defRPr sz="4800"/>
            </a:lvl6pPr>
            <a:lvl7pPr lvl="6" rtl="0">
              <a:spcBef>
                <a:spcPts val="0"/>
              </a:spcBef>
              <a:spcAft>
                <a:spcPts val="0"/>
              </a:spcAft>
              <a:buSzPts val="4800"/>
              <a:buChar char="●"/>
              <a:defRPr sz="4800"/>
            </a:lvl7pPr>
            <a:lvl8pPr lvl="7" rtl="0">
              <a:spcBef>
                <a:spcPts val="0"/>
              </a:spcBef>
              <a:spcAft>
                <a:spcPts val="0"/>
              </a:spcAft>
              <a:buSzPts val="4800"/>
              <a:buChar char="○"/>
              <a:defRPr sz="4800"/>
            </a:lvl8pPr>
            <a:lvl9pPr lvl="8" rtl="0">
              <a:spcBef>
                <a:spcPts val="0"/>
              </a:spcBef>
              <a:spcAft>
                <a:spcPts val="0"/>
              </a:spcAft>
              <a:buSzPts val="4800"/>
              <a:buChar char="■"/>
              <a:defRPr sz="4800"/>
            </a:lvl9pPr>
          </a:lstStyle>
          <a:p>
            <a:endParaRPr/>
          </a:p>
        </p:txBody>
      </p:sp>
      <p:sp>
        <p:nvSpPr>
          <p:cNvPr id="39" name="Google Shape;3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200"/>
              <a:buChar char="●"/>
              <a:defRPr sz="4200"/>
            </a:lvl1pPr>
            <a:lvl2pPr lvl="1" algn="ctr" rtl="0">
              <a:spcBef>
                <a:spcPts val="0"/>
              </a:spcBef>
              <a:spcAft>
                <a:spcPts val="0"/>
              </a:spcAft>
              <a:buSzPts val="4200"/>
              <a:buChar char="○"/>
              <a:defRPr sz="4200"/>
            </a:lvl2pPr>
            <a:lvl3pPr lvl="2" algn="ctr" rtl="0">
              <a:spcBef>
                <a:spcPts val="0"/>
              </a:spcBef>
              <a:spcAft>
                <a:spcPts val="0"/>
              </a:spcAft>
              <a:buSzPts val="4200"/>
              <a:buChar char="■"/>
              <a:defRPr sz="4200"/>
            </a:lvl3pPr>
            <a:lvl4pPr lvl="3" algn="ctr" rtl="0">
              <a:spcBef>
                <a:spcPts val="0"/>
              </a:spcBef>
              <a:spcAft>
                <a:spcPts val="0"/>
              </a:spcAft>
              <a:buSzPts val="4200"/>
              <a:buChar char="●"/>
              <a:defRPr sz="4200"/>
            </a:lvl4pPr>
            <a:lvl5pPr lvl="4" algn="ctr" rtl="0">
              <a:spcBef>
                <a:spcPts val="0"/>
              </a:spcBef>
              <a:spcAft>
                <a:spcPts val="0"/>
              </a:spcAft>
              <a:buSzPts val="4200"/>
              <a:buChar char="○"/>
              <a:defRPr sz="4200"/>
            </a:lvl5pPr>
            <a:lvl6pPr lvl="5" algn="ctr" rtl="0">
              <a:spcBef>
                <a:spcPts val="0"/>
              </a:spcBef>
              <a:spcAft>
                <a:spcPts val="0"/>
              </a:spcAft>
              <a:buSzPts val="4200"/>
              <a:buChar char="■"/>
              <a:defRPr sz="4200"/>
            </a:lvl6pPr>
            <a:lvl7pPr lvl="6" algn="ctr" rtl="0">
              <a:spcBef>
                <a:spcPts val="0"/>
              </a:spcBef>
              <a:spcAft>
                <a:spcPts val="0"/>
              </a:spcAft>
              <a:buSzPts val="4200"/>
              <a:buChar char="●"/>
              <a:defRPr sz="4200"/>
            </a:lvl7pPr>
            <a:lvl8pPr lvl="7" algn="ctr" rtl="0">
              <a:spcBef>
                <a:spcPts val="0"/>
              </a:spcBef>
              <a:spcAft>
                <a:spcPts val="0"/>
              </a:spcAft>
              <a:buSzPts val="4200"/>
              <a:buChar char="○"/>
              <a:defRPr sz="4200"/>
            </a:lvl8pPr>
            <a:lvl9pPr lvl="8" algn="ctr" rtl="0">
              <a:spcBef>
                <a:spcPts val="0"/>
              </a:spcBef>
              <a:spcAft>
                <a:spcPts val="0"/>
              </a:spcAft>
              <a:buSzPts val="4200"/>
              <a:buChar char="■"/>
              <a:defRPr sz="4200"/>
            </a:lvl9pPr>
          </a:lstStyle>
          <a:p>
            <a:endParaRPr/>
          </a:p>
        </p:txBody>
      </p:sp>
      <p:sp>
        <p:nvSpPr>
          <p:cNvPr id="43" name="Google Shape;43;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4" name="Google Shape;44;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7" name="Google Shape;7;p1"/>
          <p:cNvPicPr preferRelativeResize="0"/>
          <p:nvPr/>
        </p:nvPicPr>
        <p:blipFill rotWithShape="1">
          <a:blip r:embed="rId14">
            <a:alphaModFix/>
          </a:blip>
          <a:srcRect r="1700"/>
          <a:stretch/>
        </p:blipFill>
        <p:spPr>
          <a:xfrm>
            <a:off x="0" y="0"/>
            <a:ext cx="1861774" cy="1406126"/>
          </a:xfrm>
          <a:prstGeom prst="rect">
            <a:avLst/>
          </a:prstGeom>
          <a:noFill/>
          <a:ln>
            <a:noFill/>
          </a:ln>
        </p:spPr>
      </p:pic>
      <p:pic>
        <p:nvPicPr>
          <p:cNvPr id="8" name="Google Shape;8;p1"/>
          <p:cNvPicPr preferRelativeResize="0"/>
          <p:nvPr/>
        </p:nvPicPr>
        <p:blipFill>
          <a:blip r:embed="rId15">
            <a:alphaModFix/>
          </a:blip>
          <a:stretch>
            <a:fillRect/>
          </a:stretch>
        </p:blipFill>
        <p:spPr>
          <a:xfrm>
            <a:off x="150650" y="4761450"/>
            <a:ext cx="2029926" cy="237850"/>
          </a:xfrm>
          <a:prstGeom prst="rect">
            <a:avLst/>
          </a:prstGeom>
          <a:noFill/>
          <a:ln>
            <a:noFill/>
          </a:ln>
        </p:spPr>
      </p:pic>
      <p:pic>
        <p:nvPicPr>
          <p:cNvPr id="9" name="Google Shape;9;p1"/>
          <p:cNvPicPr preferRelativeResize="0"/>
          <p:nvPr/>
        </p:nvPicPr>
        <p:blipFill>
          <a:blip r:embed="rId16">
            <a:alphaModFix/>
          </a:blip>
          <a:stretch>
            <a:fillRect/>
          </a:stretch>
        </p:blipFill>
        <p:spPr>
          <a:xfrm>
            <a:off x="7756215" y="4777472"/>
            <a:ext cx="1172010" cy="20581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451825" y="445025"/>
            <a:ext cx="738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7" name="Google Shape;5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8" name="Google Shape;5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59" name="Google Shape;59;p14"/>
          <p:cNvPicPr preferRelativeResize="0"/>
          <p:nvPr/>
        </p:nvPicPr>
        <p:blipFill rotWithShape="1">
          <a:blip r:embed="rId14">
            <a:alphaModFix/>
          </a:blip>
          <a:srcRect b="-2785"/>
          <a:stretch/>
        </p:blipFill>
        <p:spPr>
          <a:xfrm>
            <a:off x="0" y="9225"/>
            <a:ext cx="1801698" cy="1375077"/>
          </a:xfrm>
          <a:prstGeom prst="rect">
            <a:avLst/>
          </a:prstGeom>
          <a:noFill/>
          <a:ln>
            <a:noFill/>
          </a:ln>
        </p:spPr>
      </p:pic>
      <p:pic>
        <p:nvPicPr>
          <p:cNvPr id="60" name="Google Shape;60;p14"/>
          <p:cNvPicPr preferRelativeResize="0"/>
          <p:nvPr/>
        </p:nvPicPr>
        <p:blipFill>
          <a:blip r:embed="rId15">
            <a:alphaModFix/>
          </a:blip>
          <a:stretch>
            <a:fillRect/>
          </a:stretch>
        </p:blipFill>
        <p:spPr>
          <a:xfrm>
            <a:off x="146388" y="4703614"/>
            <a:ext cx="1298393" cy="152134"/>
          </a:xfrm>
          <a:prstGeom prst="rect">
            <a:avLst/>
          </a:prstGeom>
          <a:noFill/>
          <a:ln>
            <a:noFill/>
          </a:ln>
        </p:spPr>
      </p:pic>
      <p:pic>
        <p:nvPicPr>
          <p:cNvPr id="61" name="Google Shape;61;p14"/>
          <p:cNvPicPr preferRelativeResize="0"/>
          <p:nvPr/>
        </p:nvPicPr>
        <p:blipFill>
          <a:blip r:embed="rId16">
            <a:alphaModFix/>
          </a:blip>
          <a:stretch>
            <a:fillRect/>
          </a:stretch>
        </p:blipFill>
        <p:spPr>
          <a:xfrm>
            <a:off x="7215975" y="4620975"/>
            <a:ext cx="991926" cy="17419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2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2" name="Google Shape;112;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assets.publishing.service.gov.uk/government/uploads/system/uploads/attachment_data/file/896810/EYFS_Early_Adopter_Framework.pdf" TargetMode="External"/><Relationship Id="rId5" Type="http://schemas.openxmlformats.org/officeDocument/2006/relationships/image" Target="../media/image5.png"/><Relationship Id="rId4" Type="http://schemas.openxmlformats.org/officeDocument/2006/relationships/hyperlink" Target="https://assets.publishing.service.gov.uk/government/uploads/system/uploads/attachment_data/file/596629/EYFS_STATUTORY_FRAMEWORK_2017.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71620/Development_Matters.pdf"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development-matters.org.uk/"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5.xml"/><Relationship Id="rId5" Type="http://schemas.openxmlformats.org/officeDocument/2006/relationships/hyperlink" Target="https://www.birthto5matters.org.uk/" TargetMode="Externa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jpg"/><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HSs4U77dZLI" TargetMode="External"/><Relationship Id="rId2" Type="http://schemas.openxmlformats.org/officeDocument/2006/relationships/notesSlide" Target="../notesSlides/notesSlide56.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channel/UCeb4IQMAYKPXmpg8f-jaE-w/videos" TargetMode="External"/><Relationship Id="rId2" Type="http://schemas.openxmlformats.org/officeDocument/2006/relationships/notesSlide" Target="../notesSlides/notesSlide57.xml"/><Relationship Id="rId1" Type="http://schemas.openxmlformats.org/officeDocument/2006/relationships/slideLayout" Target="../slideLayouts/slideLayout15.xml"/><Relationship Id="rId5" Type="http://schemas.openxmlformats.org/officeDocument/2006/relationships/hyperlink" Target="https://foundationyears.org.uk/2021/03/eyfs-reforms-local-authorities/" TargetMode="External"/><Relationship Id="rId4" Type="http://schemas.openxmlformats.org/officeDocument/2006/relationships/hyperlink" Target="https://www.youtube.com/watch?v=tCY4znjZa5Y"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1"/>
          <p:cNvSpPr txBox="1">
            <a:spLocks noGrp="1"/>
          </p:cNvSpPr>
          <p:nvPr>
            <p:ph type="title"/>
          </p:nvPr>
        </p:nvSpPr>
        <p:spPr>
          <a:xfrm>
            <a:off x="772175" y="474375"/>
            <a:ext cx="7380600" cy="14901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GB"/>
              <a:t>The EYFS Reforms</a:t>
            </a:r>
            <a:endParaRPr/>
          </a:p>
          <a:p>
            <a:pPr marL="0" lvl="0" indent="0" algn="l" rtl="0">
              <a:spcBef>
                <a:spcPts val="0"/>
              </a:spcBef>
              <a:spcAft>
                <a:spcPts val="0"/>
              </a:spcAft>
              <a:buNone/>
            </a:pPr>
            <a:endParaRPr/>
          </a:p>
          <a:p>
            <a:pPr marL="457200" lvl="0" indent="-387350" algn="l" rtl="0">
              <a:spcBef>
                <a:spcPts val="0"/>
              </a:spcBef>
              <a:spcAft>
                <a:spcPts val="0"/>
              </a:spcAft>
              <a:buSzPts val="2500"/>
              <a:buChar char="➢"/>
            </a:pPr>
            <a:r>
              <a:rPr lang="en-GB" sz="2500"/>
              <a:t>Statutory Framework for the Early Years </a:t>
            </a:r>
            <a:endParaRPr sz="2500"/>
          </a:p>
          <a:p>
            <a:pPr marL="457200" lvl="0" indent="-387350" algn="l" rtl="0">
              <a:spcBef>
                <a:spcPts val="0"/>
              </a:spcBef>
              <a:spcAft>
                <a:spcPts val="0"/>
              </a:spcAft>
              <a:buSzPts val="2500"/>
              <a:buChar char="➢"/>
            </a:pPr>
            <a:r>
              <a:rPr lang="en-GB" sz="2500"/>
              <a:t>Non-statutory guidance to the EYFS:</a:t>
            </a:r>
            <a:endParaRPr sz="2500"/>
          </a:p>
          <a:p>
            <a:pPr marL="457200" lvl="0" indent="457200" algn="l" rtl="0">
              <a:spcBef>
                <a:spcPts val="0"/>
              </a:spcBef>
              <a:spcAft>
                <a:spcPts val="0"/>
              </a:spcAft>
              <a:buNone/>
            </a:pPr>
            <a:endParaRPr sz="2300"/>
          </a:p>
          <a:p>
            <a:pPr marL="457200" lvl="0" indent="457200" algn="l" rtl="0">
              <a:spcBef>
                <a:spcPts val="0"/>
              </a:spcBef>
              <a:spcAft>
                <a:spcPts val="0"/>
              </a:spcAft>
              <a:buNone/>
            </a:pPr>
            <a:r>
              <a:rPr lang="en-GB" sz="2300"/>
              <a:t>Development Matters  </a:t>
            </a:r>
            <a:endParaRPr sz="2300"/>
          </a:p>
          <a:p>
            <a:pPr marL="457200" lvl="0" indent="457200" algn="l" rtl="0">
              <a:spcBef>
                <a:spcPts val="0"/>
              </a:spcBef>
              <a:spcAft>
                <a:spcPts val="0"/>
              </a:spcAft>
              <a:buNone/>
            </a:pPr>
            <a:r>
              <a:rPr lang="en-GB" sz="2300"/>
              <a:t>Birth to Five Matters</a:t>
            </a:r>
            <a:endParaRPr sz="2500"/>
          </a:p>
          <a:p>
            <a:pPr marL="0" lvl="0" indent="0" algn="l" rtl="0">
              <a:spcBef>
                <a:spcPts val="0"/>
              </a:spcBef>
              <a:spcAft>
                <a:spcPts val="0"/>
              </a:spcAft>
              <a:buNone/>
            </a:pPr>
            <a:r>
              <a:rPr lang="en-GB"/>
              <a:t> </a:t>
            </a:r>
            <a:endParaRPr/>
          </a:p>
        </p:txBody>
      </p:sp>
      <p:pic>
        <p:nvPicPr>
          <p:cNvPr id="197" name="Google Shape;197;p41"/>
          <p:cNvPicPr preferRelativeResize="0"/>
          <p:nvPr/>
        </p:nvPicPr>
        <p:blipFill>
          <a:blip r:embed="rId3">
            <a:alphaModFix/>
          </a:blip>
          <a:stretch>
            <a:fillRect/>
          </a:stretch>
        </p:blipFill>
        <p:spPr>
          <a:xfrm>
            <a:off x="6100550" y="2231125"/>
            <a:ext cx="2636875" cy="2245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0"/>
          <p:cNvSpPr txBox="1">
            <a:spLocks noGrp="1"/>
          </p:cNvSpPr>
          <p:nvPr>
            <p:ph type="title"/>
          </p:nvPr>
        </p:nvSpPr>
        <p:spPr>
          <a:xfrm>
            <a:off x="1380575" y="422825"/>
            <a:ext cx="7018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Revised Educational Programmes</a:t>
            </a:r>
            <a:endParaRPr/>
          </a:p>
        </p:txBody>
      </p:sp>
      <p:sp>
        <p:nvSpPr>
          <p:cNvPr id="259" name="Google Shape;259;p50"/>
          <p:cNvSpPr txBox="1"/>
          <p:nvPr/>
        </p:nvSpPr>
        <p:spPr>
          <a:xfrm>
            <a:off x="1380575" y="1525050"/>
            <a:ext cx="70188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t>The seven areas of learning and development are important and inter-connected.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GB" sz="1800"/>
              <a:t>Educational programmes must involve activities and experiences for children, as set out under each of the areas of learning.</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1"/>
          <p:cNvSpPr txBox="1">
            <a:spLocks noGrp="1"/>
          </p:cNvSpPr>
          <p:nvPr>
            <p:ph type="title"/>
          </p:nvPr>
        </p:nvSpPr>
        <p:spPr>
          <a:xfrm>
            <a:off x="1329625" y="4339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Communication and language</a:t>
            </a:r>
            <a:endParaRPr/>
          </a:p>
        </p:txBody>
      </p:sp>
      <p:sp>
        <p:nvSpPr>
          <p:cNvPr id="265" name="Google Shape;265;p51"/>
          <p:cNvSpPr txBox="1"/>
          <p:nvPr/>
        </p:nvSpPr>
        <p:spPr>
          <a:xfrm>
            <a:off x="666550" y="1299750"/>
            <a:ext cx="7380600" cy="29553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The development of children’s spoken language underpins all seven areas of learning and development. Children’s back-and-forth interactions from an early age form the foundations for language and cognitive development. </a:t>
            </a:r>
            <a:endParaRPr sz="1800"/>
          </a:p>
          <a:p>
            <a:pPr marL="457200" lvl="0" indent="-342900" algn="l" rtl="0">
              <a:spcBef>
                <a:spcPts val="0"/>
              </a:spcBef>
              <a:spcAft>
                <a:spcPts val="0"/>
              </a:spcAft>
              <a:buSzPts val="1800"/>
              <a:buChar char="●"/>
            </a:pPr>
            <a:r>
              <a:rPr lang="en-GB" sz="1800"/>
              <a:t>The number and quality of the conversations they have with adults and peers throughout the day in a language-rich environment is crucial. </a:t>
            </a:r>
            <a:endParaRPr sz="1800"/>
          </a:p>
          <a:p>
            <a:pPr marL="457200" lvl="0" indent="-342900" algn="l" rtl="0">
              <a:spcBef>
                <a:spcPts val="0"/>
              </a:spcBef>
              <a:spcAft>
                <a:spcPts val="0"/>
              </a:spcAft>
              <a:buSzPts val="1800"/>
              <a:buChar char="●"/>
            </a:pPr>
            <a:r>
              <a:rPr lang="en-GB" sz="1800"/>
              <a:t>By commenting on what children are interested in or doing, and echoing back what they say with new vocabulary added, practitioners will build children's language effectively.</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2"/>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Communication and language</a:t>
            </a:r>
            <a:endParaRPr/>
          </a:p>
        </p:txBody>
      </p:sp>
      <p:sp>
        <p:nvSpPr>
          <p:cNvPr id="271" name="Google Shape;271;p52"/>
          <p:cNvSpPr txBox="1"/>
          <p:nvPr/>
        </p:nvSpPr>
        <p:spPr>
          <a:xfrm>
            <a:off x="905450" y="1428600"/>
            <a:ext cx="7059900" cy="29553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Reading frequently to children, and engaging them actively in stories, non-fiction, rhymes and poems, and then providing them with extensive opportunities to use and embed new words in a range of contexts, will give children the opportunity to thrive. </a:t>
            </a:r>
            <a:endParaRPr sz="1800"/>
          </a:p>
          <a:p>
            <a:pPr marL="457200" lvl="0" indent="-342900" algn="l" rtl="0">
              <a:spcBef>
                <a:spcPts val="0"/>
              </a:spcBef>
              <a:spcAft>
                <a:spcPts val="0"/>
              </a:spcAft>
              <a:buSzPts val="1800"/>
              <a:buChar char="●"/>
            </a:pPr>
            <a:r>
              <a:rPr lang="en-GB" sz="1800"/>
              <a:t>Through conversation, storytelling and role play, where children share their ideas with support and modelling from their teacher, and sensitive questioning that invites them to elaborate, children become comfortable using a rich range of vocabulary and language structures.</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3"/>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Personal social and emotional development</a:t>
            </a:r>
            <a:endParaRPr/>
          </a:p>
        </p:txBody>
      </p:sp>
      <p:sp>
        <p:nvSpPr>
          <p:cNvPr id="277" name="Google Shape;277;p53"/>
          <p:cNvSpPr txBox="1"/>
          <p:nvPr/>
        </p:nvSpPr>
        <p:spPr>
          <a:xfrm>
            <a:off x="1044225" y="1366425"/>
            <a:ext cx="7198800" cy="3232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Children’s personal, social and emotional development (PSED) is crucial for children to lead healthy and happy lives, and is fundamental to their cognitive development. Underpinning their personal development are the important attachments that shape their social world. </a:t>
            </a:r>
            <a:endParaRPr sz="1800"/>
          </a:p>
          <a:p>
            <a:pPr marL="457200" lvl="0" indent="-342900" algn="l" rtl="0">
              <a:spcBef>
                <a:spcPts val="0"/>
              </a:spcBef>
              <a:spcAft>
                <a:spcPts val="0"/>
              </a:spcAft>
              <a:buSzPts val="1800"/>
              <a:buChar char="●"/>
            </a:pPr>
            <a:r>
              <a:rPr lang="en-GB" sz="1800"/>
              <a:t>Strong, warm and supportive relationships with adults enable children to learn how to understand their own feelings and those of others. Children should be supported to manage emotions, develop a positive sense of self, set themselves simple goals, have confidence in their own abilities, to persist and wait for what they want and direct attention as necessary.</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4"/>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PSED contd</a:t>
            </a:r>
            <a:endParaRPr/>
          </a:p>
        </p:txBody>
      </p:sp>
      <p:sp>
        <p:nvSpPr>
          <p:cNvPr id="283" name="Google Shape;283;p54"/>
          <p:cNvSpPr txBox="1"/>
          <p:nvPr/>
        </p:nvSpPr>
        <p:spPr>
          <a:xfrm>
            <a:off x="1207425" y="1455275"/>
            <a:ext cx="6454500" cy="24012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Through adult modelling and guidance, they will learn how to look after their bodies, including healthy eating, and manage personal needs independently. </a:t>
            </a:r>
            <a:endParaRPr sz="1800"/>
          </a:p>
          <a:p>
            <a:pPr marL="457200" lvl="0" indent="-342900" algn="l" rtl="0">
              <a:spcBef>
                <a:spcPts val="0"/>
              </a:spcBef>
              <a:spcAft>
                <a:spcPts val="0"/>
              </a:spcAft>
              <a:buSzPts val="1800"/>
              <a:buChar char="●"/>
            </a:pPr>
            <a:r>
              <a:rPr lang="en-GB" sz="1800"/>
              <a:t>Through supported interaction with other children, they learn how to make good friendships, co-operate and resolve conflicts peaceably. These attributes will provide a secure platform from which children can achieve at school and in later life</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5"/>
          <p:cNvSpPr txBox="1">
            <a:spLocks noGrp="1"/>
          </p:cNvSpPr>
          <p:nvPr>
            <p:ph type="title"/>
          </p:nvPr>
        </p:nvSpPr>
        <p:spPr>
          <a:xfrm>
            <a:off x="1310250" y="432950"/>
            <a:ext cx="7122300" cy="4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Self-regulation and executive function</a:t>
            </a:r>
            <a:endParaRPr/>
          </a:p>
        </p:txBody>
      </p:sp>
      <p:sp>
        <p:nvSpPr>
          <p:cNvPr id="289" name="Google Shape;289;p55"/>
          <p:cNvSpPr txBox="1">
            <a:spLocks noGrp="1"/>
          </p:cNvSpPr>
          <p:nvPr>
            <p:ph type="body" idx="1"/>
          </p:nvPr>
        </p:nvSpPr>
        <p:spPr>
          <a:xfrm>
            <a:off x="521825" y="912356"/>
            <a:ext cx="8240100" cy="4102500"/>
          </a:xfrm>
          <a:prstGeom prst="rect">
            <a:avLst/>
          </a:prstGeom>
        </p:spPr>
        <p:txBody>
          <a:bodyPr spcFirstLastPara="1" wrap="square" lIns="91425" tIns="91425" rIns="91425" bIns="91425" anchor="t" anchorCtr="0">
            <a:noAutofit/>
          </a:bodyPr>
          <a:lstStyle/>
          <a:p>
            <a:pPr marL="234240" lvl="0" indent="0" algn="l" rtl="0">
              <a:lnSpc>
                <a:spcPct val="100000"/>
              </a:lnSpc>
              <a:spcBef>
                <a:spcPts val="1646"/>
              </a:spcBef>
              <a:spcAft>
                <a:spcPts val="0"/>
              </a:spcAft>
              <a:buClr>
                <a:schemeClr val="dk1"/>
              </a:buClr>
              <a:buSzPts val="1100"/>
              <a:buFont typeface="Arial"/>
              <a:buNone/>
            </a:pPr>
            <a:r>
              <a:rPr lang="en-GB" sz="1200">
                <a:solidFill>
                  <a:schemeClr val="dk1"/>
                </a:solidFill>
                <a:latin typeface="Noto Sans Symbols"/>
                <a:ea typeface="Noto Sans Symbols"/>
                <a:cs typeface="Noto Sans Symbols"/>
                <a:sym typeface="Noto Sans Symbols"/>
              </a:rPr>
              <a:t>•</a:t>
            </a:r>
            <a:r>
              <a:rPr lang="en-GB" sz="1300">
                <a:solidFill>
                  <a:schemeClr val="dk1"/>
                </a:solidFill>
                <a:latin typeface="Noto Sans Symbols"/>
                <a:ea typeface="Noto Sans Symbols"/>
                <a:cs typeface="Noto Sans Symbols"/>
                <a:sym typeface="Noto Sans Symbols"/>
              </a:rPr>
              <a:t> </a:t>
            </a:r>
            <a:r>
              <a:rPr lang="en-GB" sz="1900">
                <a:solidFill>
                  <a:schemeClr val="dk1"/>
                </a:solidFill>
              </a:rPr>
              <a:t>Executive function includes the child’s ability to: </a:t>
            </a:r>
            <a:endParaRPr sz="1900">
              <a:solidFill>
                <a:schemeClr val="dk1"/>
              </a:solidFill>
            </a:endParaRPr>
          </a:p>
          <a:p>
            <a:pPr marL="925221" lvl="0" indent="0" algn="l" rtl="0">
              <a:lnSpc>
                <a:spcPct val="115000"/>
              </a:lnSpc>
              <a:spcBef>
                <a:spcPts val="0"/>
              </a:spcBef>
              <a:spcAft>
                <a:spcPts val="0"/>
              </a:spcAft>
              <a:buClr>
                <a:schemeClr val="dk1"/>
              </a:buClr>
              <a:buSzPts val="1100"/>
              <a:buFont typeface="Arial"/>
              <a:buNone/>
            </a:pPr>
            <a:r>
              <a:rPr lang="en-GB" sz="1900">
                <a:solidFill>
                  <a:schemeClr val="dk1"/>
                </a:solidFill>
                <a:latin typeface="Courier New"/>
                <a:ea typeface="Courier New"/>
                <a:cs typeface="Courier New"/>
                <a:sym typeface="Courier New"/>
              </a:rPr>
              <a:t>o </a:t>
            </a:r>
            <a:r>
              <a:rPr lang="en-GB" sz="1900">
                <a:solidFill>
                  <a:schemeClr val="dk1"/>
                </a:solidFill>
              </a:rPr>
              <a:t>hold information in mind </a:t>
            </a:r>
            <a:endParaRPr sz="1900">
              <a:solidFill>
                <a:schemeClr val="dk1"/>
              </a:solidFill>
            </a:endParaRPr>
          </a:p>
          <a:p>
            <a:pPr marL="925221" lvl="0" indent="0" algn="l" rtl="0">
              <a:lnSpc>
                <a:spcPct val="115000"/>
              </a:lnSpc>
              <a:spcBef>
                <a:spcPts val="0"/>
              </a:spcBef>
              <a:spcAft>
                <a:spcPts val="0"/>
              </a:spcAft>
              <a:buClr>
                <a:schemeClr val="dk1"/>
              </a:buClr>
              <a:buSzPts val="1100"/>
              <a:buFont typeface="Arial"/>
              <a:buNone/>
            </a:pPr>
            <a:r>
              <a:rPr lang="en-GB" sz="1900">
                <a:solidFill>
                  <a:schemeClr val="dk1"/>
                </a:solidFill>
                <a:latin typeface="Courier New"/>
                <a:ea typeface="Courier New"/>
                <a:cs typeface="Courier New"/>
                <a:sym typeface="Courier New"/>
              </a:rPr>
              <a:t>o </a:t>
            </a:r>
            <a:r>
              <a:rPr lang="en-GB" sz="1900">
                <a:solidFill>
                  <a:schemeClr val="dk1"/>
                </a:solidFill>
              </a:rPr>
              <a:t>focus their attention  </a:t>
            </a:r>
            <a:endParaRPr sz="1900">
              <a:solidFill>
                <a:schemeClr val="dk1"/>
              </a:solidFill>
            </a:endParaRPr>
          </a:p>
          <a:p>
            <a:pPr marL="925221" lvl="0" indent="0" algn="l" rtl="0">
              <a:lnSpc>
                <a:spcPct val="115000"/>
              </a:lnSpc>
              <a:spcBef>
                <a:spcPts val="0"/>
              </a:spcBef>
              <a:spcAft>
                <a:spcPts val="0"/>
              </a:spcAft>
              <a:buClr>
                <a:schemeClr val="dk1"/>
              </a:buClr>
              <a:buSzPts val="1100"/>
              <a:buFont typeface="Arial"/>
              <a:buNone/>
            </a:pPr>
            <a:r>
              <a:rPr lang="en-GB" sz="1900">
                <a:solidFill>
                  <a:schemeClr val="dk1"/>
                </a:solidFill>
                <a:latin typeface="Courier New"/>
                <a:ea typeface="Courier New"/>
                <a:cs typeface="Courier New"/>
                <a:sym typeface="Courier New"/>
              </a:rPr>
              <a:t>o </a:t>
            </a:r>
            <a:r>
              <a:rPr lang="en-GB" sz="1900">
                <a:solidFill>
                  <a:schemeClr val="dk1"/>
                </a:solidFill>
              </a:rPr>
              <a:t>regulate their behaviour </a:t>
            </a:r>
            <a:endParaRPr sz="1900">
              <a:solidFill>
                <a:schemeClr val="dk1"/>
              </a:solidFill>
            </a:endParaRPr>
          </a:p>
          <a:p>
            <a:pPr marL="925221" lvl="0" indent="0" algn="l" rtl="0">
              <a:lnSpc>
                <a:spcPct val="115000"/>
              </a:lnSpc>
              <a:spcBef>
                <a:spcPts val="0"/>
              </a:spcBef>
              <a:spcAft>
                <a:spcPts val="0"/>
              </a:spcAft>
              <a:buNone/>
            </a:pPr>
            <a:r>
              <a:rPr lang="en-GB" sz="1900">
                <a:solidFill>
                  <a:schemeClr val="dk1"/>
                </a:solidFill>
                <a:latin typeface="Courier New"/>
                <a:ea typeface="Courier New"/>
                <a:cs typeface="Courier New"/>
                <a:sym typeface="Courier New"/>
              </a:rPr>
              <a:t>o </a:t>
            </a:r>
            <a:r>
              <a:rPr lang="en-GB" sz="1900">
                <a:solidFill>
                  <a:schemeClr val="dk1"/>
                </a:solidFill>
              </a:rPr>
              <a:t>plan what to do next. </a:t>
            </a:r>
            <a:endParaRPr sz="1900">
              <a:solidFill>
                <a:schemeClr val="dk1"/>
              </a:solidFill>
            </a:endParaRPr>
          </a:p>
          <a:p>
            <a:pPr marL="236526" marR="885954" lvl="0" indent="0" algn="l" rtl="0">
              <a:lnSpc>
                <a:spcPct val="100000"/>
              </a:lnSpc>
              <a:spcBef>
                <a:spcPts val="1534"/>
              </a:spcBef>
              <a:spcAft>
                <a:spcPts val="0"/>
              </a:spcAft>
              <a:buNone/>
            </a:pPr>
            <a:r>
              <a:rPr lang="en-GB" sz="1900">
                <a:solidFill>
                  <a:schemeClr val="dk1"/>
                </a:solidFill>
                <a:latin typeface="Noto Sans Symbols"/>
                <a:ea typeface="Noto Sans Symbols"/>
                <a:cs typeface="Noto Sans Symbols"/>
                <a:sym typeface="Noto Sans Symbols"/>
              </a:rPr>
              <a:t>• </a:t>
            </a:r>
            <a:r>
              <a:rPr lang="en-GB" sz="1900">
                <a:solidFill>
                  <a:schemeClr val="dk1"/>
                </a:solidFill>
              </a:rPr>
              <a:t>These contribute to the child’s growing ability to self-regulate:  </a:t>
            </a:r>
            <a:endParaRPr sz="1900">
              <a:solidFill>
                <a:schemeClr val="dk1"/>
              </a:solidFill>
            </a:endParaRPr>
          </a:p>
          <a:p>
            <a:pPr marL="914400" lvl="0" indent="0" algn="l" rtl="0">
              <a:lnSpc>
                <a:spcPct val="100000"/>
              </a:lnSpc>
              <a:spcBef>
                <a:spcPts val="0"/>
              </a:spcBef>
              <a:spcAft>
                <a:spcPts val="0"/>
              </a:spcAft>
              <a:buNone/>
            </a:pPr>
            <a:r>
              <a:rPr lang="en-GB">
                <a:solidFill>
                  <a:schemeClr val="dk1"/>
                </a:solidFill>
                <a:latin typeface="Courier New"/>
                <a:ea typeface="Courier New"/>
                <a:cs typeface="Courier New"/>
                <a:sym typeface="Courier New"/>
              </a:rPr>
              <a:t>o </a:t>
            </a:r>
            <a:r>
              <a:rPr lang="en-GB" sz="1900">
                <a:solidFill>
                  <a:schemeClr val="dk1"/>
                </a:solidFill>
              </a:rPr>
              <a:t>monitor what they are doing and adapt </a:t>
            </a:r>
            <a:endParaRPr sz="1900">
              <a:solidFill>
                <a:schemeClr val="dk1"/>
              </a:solidFill>
            </a:endParaRPr>
          </a:p>
          <a:p>
            <a:pPr marL="914400" lvl="0" indent="0" algn="l" rtl="0">
              <a:lnSpc>
                <a:spcPct val="100000"/>
              </a:lnSpc>
              <a:spcBef>
                <a:spcPts val="0"/>
              </a:spcBef>
              <a:spcAft>
                <a:spcPts val="0"/>
              </a:spcAft>
              <a:buNone/>
            </a:pPr>
            <a:r>
              <a:rPr lang="en-GB" sz="1900">
                <a:solidFill>
                  <a:schemeClr val="dk1"/>
                </a:solidFill>
                <a:latin typeface="Courier New"/>
                <a:ea typeface="Courier New"/>
                <a:cs typeface="Courier New"/>
                <a:sym typeface="Courier New"/>
              </a:rPr>
              <a:t>o </a:t>
            </a:r>
            <a:r>
              <a:rPr lang="en-GB" sz="1900">
                <a:solidFill>
                  <a:schemeClr val="dk1"/>
                </a:solidFill>
              </a:rPr>
              <a:t>regulate strong feelings </a:t>
            </a:r>
            <a:endParaRPr sz="1900">
              <a:solidFill>
                <a:schemeClr val="dk1"/>
              </a:solidFill>
            </a:endParaRPr>
          </a:p>
          <a:p>
            <a:pPr marL="914400" lvl="0" indent="0" algn="l" rtl="0">
              <a:lnSpc>
                <a:spcPct val="115000"/>
              </a:lnSpc>
              <a:spcBef>
                <a:spcPts val="0"/>
              </a:spcBef>
              <a:spcAft>
                <a:spcPts val="0"/>
              </a:spcAft>
              <a:buNone/>
            </a:pPr>
            <a:r>
              <a:rPr lang="en-GB" sz="1900">
                <a:solidFill>
                  <a:schemeClr val="dk1"/>
                </a:solidFill>
                <a:latin typeface="Courier New"/>
                <a:ea typeface="Courier New"/>
                <a:cs typeface="Courier New"/>
                <a:sym typeface="Courier New"/>
              </a:rPr>
              <a:t>o </a:t>
            </a:r>
            <a:r>
              <a:rPr lang="en-GB" sz="1900">
                <a:solidFill>
                  <a:schemeClr val="dk1"/>
                </a:solidFill>
              </a:rPr>
              <a:t>be patient for what they want </a:t>
            </a:r>
            <a:endParaRPr sz="1900">
              <a:solidFill>
                <a:schemeClr val="dk1"/>
              </a:solidFill>
            </a:endParaRPr>
          </a:p>
          <a:p>
            <a:pPr marL="914400" lvl="0" indent="0" algn="l" rtl="0">
              <a:lnSpc>
                <a:spcPct val="115000"/>
              </a:lnSpc>
              <a:spcBef>
                <a:spcPts val="0"/>
              </a:spcBef>
              <a:spcAft>
                <a:spcPts val="0"/>
              </a:spcAft>
              <a:buNone/>
            </a:pPr>
            <a:r>
              <a:rPr lang="en-GB" sz="1900">
                <a:solidFill>
                  <a:schemeClr val="dk1"/>
                </a:solidFill>
                <a:latin typeface="Courier New"/>
                <a:ea typeface="Courier New"/>
                <a:cs typeface="Courier New"/>
                <a:sym typeface="Courier New"/>
              </a:rPr>
              <a:t>o </a:t>
            </a:r>
            <a:r>
              <a:rPr lang="en-GB" sz="1900">
                <a:solidFill>
                  <a:schemeClr val="dk1"/>
                </a:solidFill>
              </a:rPr>
              <a:t>bounce back when things get difficult.  </a:t>
            </a:r>
            <a:endParaRPr sz="1900">
              <a:solidFill>
                <a:schemeClr val="dk1"/>
              </a:solidFill>
            </a:endParaRPr>
          </a:p>
          <a:p>
            <a:pPr marL="914400" lvl="0" indent="0" algn="l" rtl="0">
              <a:lnSpc>
                <a:spcPct val="100000"/>
              </a:lnSpc>
              <a:spcBef>
                <a:spcPts val="1456"/>
              </a:spcBef>
              <a:spcAft>
                <a:spcPts val="0"/>
              </a:spcAft>
              <a:buNone/>
            </a:pPr>
            <a:endParaRPr sz="1700">
              <a:solidFill>
                <a:schemeClr val="dk1"/>
              </a:solidFill>
            </a:endParaRPr>
          </a:p>
          <a:p>
            <a:pPr marL="914400" lvl="0" indent="0" algn="l" rtl="0">
              <a:lnSpc>
                <a:spcPct val="100000"/>
              </a:lnSpc>
              <a:spcBef>
                <a:spcPts val="1456"/>
              </a:spcBef>
              <a:spcAft>
                <a:spcPts val="0"/>
              </a:spcAft>
              <a:buNone/>
            </a:pPr>
            <a:endParaRPr sz="1700">
              <a:solidFill>
                <a:schemeClr val="dk1"/>
              </a:solidFill>
            </a:endParaRPr>
          </a:p>
          <a:p>
            <a:pPr marL="0" lvl="0" indent="0" algn="l" rtl="0">
              <a:spcBef>
                <a:spcPts val="0"/>
              </a:spcBef>
              <a:spcAft>
                <a:spcPts val="1600"/>
              </a:spcAft>
              <a:buNone/>
            </a:pPr>
            <a:endParaRPr sz="1500"/>
          </a:p>
        </p:txBody>
      </p:sp>
      <p:pic>
        <p:nvPicPr>
          <p:cNvPr id="290" name="Google Shape;290;p55"/>
          <p:cNvPicPr preferRelativeResize="0"/>
          <p:nvPr/>
        </p:nvPicPr>
        <p:blipFill>
          <a:blip r:embed="rId3">
            <a:alphaModFix/>
          </a:blip>
          <a:stretch>
            <a:fillRect/>
          </a:stretch>
        </p:blipFill>
        <p:spPr>
          <a:xfrm>
            <a:off x="6920925" y="979000"/>
            <a:ext cx="2029850" cy="1995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6"/>
          <p:cNvSpPr txBox="1">
            <a:spLocks noGrp="1"/>
          </p:cNvSpPr>
          <p:nvPr>
            <p:ph type="title"/>
          </p:nvPr>
        </p:nvSpPr>
        <p:spPr>
          <a:xfrm>
            <a:off x="1274075" y="278375"/>
            <a:ext cx="738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Clr>
                <a:schemeClr val="dk1"/>
              </a:buClr>
              <a:buSzPts val="1100"/>
              <a:buFont typeface="Arial"/>
              <a:buNone/>
            </a:pPr>
            <a:r>
              <a:rPr lang="en-GB" sz="2300"/>
              <a:t>Self-regulation In Early Years: what is it?</a:t>
            </a:r>
            <a:endParaRPr sz="2300"/>
          </a:p>
          <a:p>
            <a:pPr marL="0" lvl="0" indent="0" algn="l" rtl="0">
              <a:spcBef>
                <a:spcPts val="1100"/>
              </a:spcBef>
              <a:spcAft>
                <a:spcPts val="0"/>
              </a:spcAft>
              <a:buNone/>
            </a:pPr>
            <a:endParaRPr sz="3300"/>
          </a:p>
        </p:txBody>
      </p:sp>
      <p:sp>
        <p:nvSpPr>
          <p:cNvPr id="296" name="Google Shape;296;p56"/>
          <p:cNvSpPr txBox="1">
            <a:spLocks noGrp="1"/>
          </p:cNvSpPr>
          <p:nvPr>
            <p:ph type="body" idx="1"/>
          </p:nvPr>
        </p:nvSpPr>
        <p:spPr>
          <a:xfrm>
            <a:off x="704075" y="941725"/>
            <a:ext cx="8520600" cy="3493500"/>
          </a:xfrm>
          <a:prstGeom prst="rect">
            <a:avLst/>
          </a:prstGeom>
        </p:spPr>
        <p:txBody>
          <a:bodyPr spcFirstLastPara="1" wrap="square" lIns="91425" tIns="91425" rIns="91425" bIns="91425" anchor="t" anchorCtr="0">
            <a:noAutofit/>
          </a:bodyPr>
          <a:lstStyle/>
          <a:p>
            <a:pPr marL="0" lvl="0" indent="0" algn="l" rtl="0">
              <a:spcBef>
                <a:spcPts val="1100"/>
              </a:spcBef>
              <a:spcAft>
                <a:spcPts val="0"/>
              </a:spcAft>
              <a:buClr>
                <a:schemeClr val="dk1"/>
              </a:buClr>
              <a:buSzPts val="1100"/>
              <a:buFont typeface="Arial"/>
              <a:buNone/>
            </a:pPr>
            <a:r>
              <a:rPr lang="en-GB" sz="1500">
                <a:solidFill>
                  <a:schemeClr val="dk1"/>
                </a:solidFill>
              </a:rPr>
              <a:t>B</a:t>
            </a:r>
            <a:r>
              <a:rPr lang="en-GB">
                <a:solidFill>
                  <a:schemeClr val="dk1"/>
                </a:solidFill>
              </a:rPr>
              <a:t>roadly speaking, self-regulation includes these 10 attributes:</a:t>
            </a:r>
            <a:endParaRPr>
              <a:solidFill>
                <a:schemeClr val="dk1"/>
              </a:solidFill>
            </a:endParaRPr>
          </a:p>
          <a:p>
            <a:pPr marL="457200" lvl="0" indent="-333375" algn="l" rtl="0">
              <a:spcBef>
                <a:spcPts val="1100"/>
              </a:spcBef>
              <a:spcAft>
                <a:spcPts val="0"/>
              </a:spcAft>
              <a:buClr>
                <a:schemeClr val="dk1"/>
              </a:buClr>
              <a:buSzPts val="1650"/>
              <a:buFont typeface="Arial"/>
              <a:buChar char="●"/>
            </a:pPr>
            <a:r>
              <a:rPr lang="en-GB">
                <a:solidFill>
                  <a:schemeClr val="dk1"/>
                </a:solidFill>
              </a:rPr>
              <a:t>Controlling own feelings and behaviours</a:t>
            </a:r>
            <a:endParaRPr>
              <a:solidFill>
                <a:schemeClr val="dk1"/>
              </a:solidFill>
            </a:endParaRPr>
          </a:p>
          <a:p>
            <a:pPr marL="457200" lvl="0" indent="-333375" algn="l" rtl="0">
              <a:spcBef>
                <a:spcPts val="0"/>
              </a:spcBef>
              <a:spcAft>
                <a:spcPts val="0"/>
              </a:spcAft>
              <a:buClr>
                <a:schemeClr val="dk1"/>
              </a:buClr>
              <a:buSzPts val="1650"/>
              <a:buFont typeface="Arial"/>
              <a:buChar char="●"/>
            </a:pPr>
            <a:r>
              <a:rPr lang="en-GB">
                <a:solidFill>
                  <a:schemeClr val="dk1"/>
                </a:solidFill>
              </a:rPr>
              <a:t>Applying personalised strategies to return to a state of calm</a:t>
            </a:r>
            <a:endParaRPr>
              <a:solidFill>
                <a:schemeClr val="dk1"/>
              </a:solidFill>
            </a:endParaRPr>
          </a:p>
          <a:p>
            <a:pPr marL="457200" lvl="0" indent="-333375" algn="l" rtl="0">
              <a:spcBef>
                <a:spcPts val="0"/>
              </a:spcBef>
              <a:spcAft>
                <a:spcPts val="0"/>
              </a:spcAft>
              <a:buClr>
                <a:schemeClr val="dk1"/>
              </a:buClr>
              <a:buSzPts val="1650"/>
              <a:buFont typeface="Arial"/>
              <a:buChar char="●"/>
            </a:pPr>
            <a:r>
              <a:rPr lang="en-GB">
                <a:solidFill>
                  <a:schemeClr val="dk1"/>
                </a:solidFill>
              </a:rPr>
              <a:t>Being able to curb impulsive behaviours</a:t>
            </a:r>
            <a:endParaRPr>
              <a:solidFill>
                <a:schemeClr val="dk1"/>
              </a:solidFill>
            </a:endParaRPr>
          </a:p>
          <a:p>
            <a:pPr marL="457200" lvl="0" indent="-333375" algn="l" rtl="0">
              <a:spcBef>
                <a:spcPts val="0"/>
              </a:spcBef>
              <a:spcAft>
                <a:spcPts val="0"/>
              </a:spcAft>
              <a:buClr>
                <a:schemeClr val="dk1"/>
              </a:buClr>
              <a:buSzPts val="1650"/>
              <a:buFont typeface="Arial"/>
              <a:buChar char="●"/>
            </a:pPr>
            <a:r>
              <a:rPr lang="en-GB">
                <a:solidFill>
                  <a:schemeClr val="dk1"/>
                </a:solidFill>
              </a:rPr>
              <a:t>Being able to concentrate on a task</a:t>
            </a:r>
            <a:endParaRPr>
              <a:solidFill>
                <a:schemeClr val="dk1"/>
              </a:solidFill>
            </a:endParaRPr>
          </a:p>
          <a:p>
            <a:pPr marL="457200" lvl="0" indent="-333375" algn="l" rtl="0">
              <a:spcBef>
                <a:spcPts val="0"/>
              </a:spcBef>
              <a:spcAft>
                <a:spcPts val="0"/>
              </a:spcAft>
              <a:buClr>
                <a:schemeClr val="dk1"/>
              </a:buClr>
              <a:buSzPts val="1650"/>
              <a:buFont typeface="Arial"/>
              <a:buChar char="●"/>
            </a:pPr>
            <a:r>
              <a:rPr lang="en-GB">
                <a:solidFill>
                  <a:schemeClr val="dk1"/>
                </a:solidFill>
              </a:rPr>
              <a:t>Being able to ignore distractions</a:t>
            </a:r>
            <a:endParaRPr>
              <a:solidFill>
                <a:schemeClr val="dk1"/>
              </a:solidFill>
            </a:endParaRPr>
          </a:p>
          <a:p>
            <a:pPr marL="457200" lvl="0" indent="-333375" algn="l" rtl="0">
              <a:spcBef>
                <a:spcPts val="0"/>
              </a:spcBef>
              <a:spcAft>
                <a:spcPts val="0"/>
              </a:spcAft>
              <a:buClr>
                <a:schemeClr val="dk1"/>
              </a:buClr>
              <a:buSzPts val="1650"/>
              <a:buFont typeface="Arial"/>
              <a:buChar char="●"/>
            </a:pPr>
            <a:r>
              <a:rPr lang="en-GB">
                <a:solidFill>
                  <a:schemeClr val="dk1"/>
                </a:solidFill>
              </a:rPr>
              <a:t>Behaving in ways that are pro-social</a:t>
            </a:r>
            <a:endParaRPr>
              <a:solidFill>
                <a:schemeClr val="dk1"/>
              </a:solidFill>
            </a:endParaRPr>
          </a:p>
          <a:p>
            <a:pPr marL="457200" lvl="0" indent="-333375" algn="l" rtl="0">
              <a:spcBef>
                <a:spcPts val="0"/>
              </a:spcBef>
              <a:spcAft>
                <a:spcPts val="0"/>
              </a:spcAft>
              <a:buClr>
                <a:schemeClr val="dk1"/>
              </a:buClr>
              <a:buSzPts val="1650"/>
              <a:buFont typeface="Arial"/>
              <a:buChar char="●"/>
            </a:pPr>
            <a:r>
              <a:rPr lang="en-GB">
                <a:solidFill>
                  <a:schemeClr val="dk1"/>
                </a:solidFill>
              </a:rPr>
              <a:t>Planning</a:t>
            </a:r>
            <a:endParaRPr>
              <a:solidFill>
                <a:schemeClr val="dk1"/>
              </a:solidFill>
            </a:endParaRPr>
          </a:p>
          <a:p>
            <a:pPr marL="457200" lvl="0" indent="-333375" algn="l" rtl="0">
              <a:spcBef>
                <a:spcPts val="0"/>
              </a:spcBef>
              <a:spcAft>
                <a:spcPts val="0"/>
              </a:spcAft>
              <a:buClr>
                <a:schemeClr val="dk1"/>
              </a:buClr>
              <a:buSzPts val="1650"/>
              <a:buFont typeface="Arial"/>
              <a:buChar char="●"/>
            </a:pPr>
            <a:r>
              <a:rPr lang="en-GB">
                <a:solidFill>
                  <a:schemeClr val="dk1"/>
                </a:solidFill>
              </a:rPr>
              <a:t>Thinking before acting</a:t>
            </a:r>
            <a:endParaRPr>
              <a:solidFill>
                <a:schemeClr val="dk1"/>
              </a:solidFill>
            </a:endParaRPr>
          </a:p>
          <a:p>
            <a:pPr marL="457200" lvl="0" indent="-333375" algn="l" rtl="0">
              <a:spcBef>
                <a:spcPts val="0"/>
              </a:spcBef>
              <a:spcAft>
                <a:spcPts val="0"/>
              </a:spcAft>
              <a:buClr>
                <a:schemeClr val="dk1"/>
              </a:buClr>
              <a:buSzPts val="1650"/>
              <a:buFont typeface="Arial"/>
              <a:buChar char="●"/>
            </a:pPr>
            <a:r>
              <a:rPr lang="en-GB">
                <a:solidFill>
                  <a:schemeClr val="dk1"/>
                </a:solidFill>
              </a:rPr>
              <a:t>Delaying gratification</a:t>
            </a:r>
            <a:endParaRPr>
              <a:solidFill>
                <a:schemeClr val="dk1"/>
              </a:solidFill>
            </a:endParaRPr>
          </a:p>
          <a:p>
            <a:pPr marL="457200" lvl="0" indent="-333375" algn="l" rtl="0">
              <a:spcBef>
                <a:spcPts val="0"/>
              </a:spcBef>
              <a:spcAft>
                <a:spcPts val="0"/>
              </a:spcAft>
              <a:buClr>
                <a:schemeClr val="dk1"/>
              </a:buClr>
              <a:buSzPts val="1650"/>
              <a:buFont typeface="Arial"/>
              <a:buChar char="●"/>
            </a:pPr>
            <a:r>
              <a:rPr lang="en-GB">
                <a:solidFill>
                  <a:schemeClr val="dk1"/>
                </a:solidFill>
              </a:rPr>
              <a:t>Persisting in the face of difficulty.</a:t>
            </a:r>
            <a:endParaRPr>
              <a:solidFill>
                <a:schemeClr val="dk1"/>
              </a:solidFill>
            </a:endParaRPr>
          </a:p>
          <a:p>
            <a:pPr marL="0" lvl="0" indent="0" algn="l" rtl="0">
              <a:spcBef>
                <a:spcPts val="1100"/>
              </a:spcBef>
              <a:spcAft>
                <a:spcPts val="1600"/>
              </a:spcAft>
              <a:buNone/>
            </a:pPr>
            <a:endParaRPr sz="2000">
              <a:solidFill>
                <a:schemeClr val="dk1"/>
              </a:solidFill>
            </a:endParaRPr>
          </a:p>
        </p:txBody>
      </p:sp>
      <p:pic>
        <p:nvPicPr>
          <p:cNvPr id="297" name="Google Shape;297;p56"/>
          <p:cNvPicPr preferRelativeResize="0"/>
          <p:nvPr/>
        </p:nvPicPr>
        <p:blipFill>
          <a:blip r:embed="rId3">
            <a:alphaModFix/>
          </a:blip>
          <a:stretch>
            <a:fillRect/>
          </a:stretch>
        </p:blipFill>
        <p:spPr>
          <a:xfrm>
            <a:off x="5378800" y="2571750"/>
            <a:ext cx="3575700" cy="1919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7"/>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Physical development</a:t>
            </a:r>
            <a:endParaRPr/>
          </a:p>
          <a:p>
            <a:pPr marL="0" lvl="0" indent="0" algn="l" rtl="0">
              <a:spcBef>
                <a:spcPts val="0"/>
              </a:spcBef>
              <a:spcAft>
                <a:spcPts val="0"/>
              </a:spcAft>
              <a:buNone/>
            </a:pPr>
            <a:endParaRPr/>
          </a:p>
        </p:txBody>
      </p:sp>
      <p:sp>
        <p:nvSpPr>
          <p:cNvPr id="303" name="Google Shape;303;p57"/>
          <p:cNvSpPr txBox="1">
            <a:spLocks noGrp="1"/>
          </p:cNvSpPr>
          <p:nvPr>
            <p:ph type="body" idx="1"/>
          </p:nvPr>
        </p:nvSpPr>
        <p:spPr>
          <a:xfrm>
            <a:off x="566575" y="1152475"/>
            <a:ext cx="7998600" cy="316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GB">
                <a:solidFill>
                  <a:schemeClr val="dk1"/>
                </a:solidFill>
              </a:rPr>
              <a:t>Physical activity is vital in children’s all-round development, enabling them to pursue happy, healthy and active lives. Gross and fine motor experiences develop incrementally throughout early childhood, starting with sensory explorations and the development of a child’s strength, coordination and positional awareness through tummy time, crawling and play movement with both objects and adults. </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By creating games and providing opportunities for play both indoors and outdoors, adults can support children to develop their core strength, stability, balance, spatial awareness, coordination and agility.</a:t>
            </a:r>
            <a:endParaRPr>
              <a:solidFill>
                <a:schemeClr val="dk1"/>
              </a:solidFill>
            </a:endParaRPr>
          </a:p>
        </p:txBody>
      </p:sp>
      <p:pic>
        <p:nvPicPr>
          <p:cNvPr id="304" name="Google Shape;304;p57"/>
          <p:cNvPicPr preferRelativeResize="0"/>
          <p:nvPr/>
        </p:nvPicPr>
        <p:blipFill>
          <a:blip r:embed="rId3">
            <a:alphaModFix/>
          </a:blip>
          <a:stretch>
            <a:fillRect/>
          </a:stretch>
        </p:blipFill>
        <p:spPr>
          <a:xfrm>
            <a:off x="906925" y="5052800"/>
            <a:ext cx="4946200" cy="29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8"/>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Physical development contd</a:t>
            </a:r>
            <a:endParaRPr/>
          </a:p>
        </p:txBody>
      </p:sp>
      <p:sp>
        <p:nvSpPr>
          <p:cNvPr id="310" name="Google Shape;310;p58"/>
          <p:cNvSpPr txBox="1"/>
          <p:nvPr/>
        </p:nvSpPr>
        <p:spPr>
          <a:xfrm>
            <a:off x="655450" y="1371150"/>
            <a:ext cx="7520700" cy="24012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Gross motor skills provide the foundation for developing healthy bodies and social and emotional well-being. Fine motor control and precision helps with hand-eye coordination, which is later linked to early literacy. </a:t>
            </a:r>
            <a:endParaRPr sz="1800"/>
          </a:p>
          <a:p>
            <a:pPr marL="457200" lvl="0" indent="-342900" algn="l" rtl="0">
              <a:spcBef>
                <a:spcPts val="0"/>
              </a:spcBef>
              <a:spcAft>
                <a:spcPts val="0"/>
              </a:spcAft>
              <a:buSzPts val="1800"/>
              <a:buChar char="●"/>
            </a:pPr>
            <a:r>
              <a:rPr lang="en-GB" sz="1800"/>
              <a:t>Repeated and varied opportunities to explore and play with small world activities, puzzles, arts and crafts and the practice of using small tools, with feedback and support from adults, allow children to develop proficiency, control and confidence.</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9"/>
          <p:cNvSpPr txBox="1">
            <a:spLocks noGrp="1"/>
          </p:cNvSpPr>
          <p:nvPr>
            <p:ph type="title"/>
          </p:nvPr>
        </p:nvSpPr>
        <p:spPr>
          <a:xfrm>
            <a:off x="-92325" y="533900"/>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Literacy</a:t>
            </a:r>
            <a:endParaRPr/>
          </a:p>
        </p:txBody>
      </p:sp>
      <p:sp>
        <p:nvSpPr>
          <p:cNvPr id="316" name="Google Shape;316;p59"/>
          <p:cNvSpPr txBox="1"/>
          <p:nvPr/>
        </p:nvSpPr>
        <p:spPr>
          <a:xfrm>
            <a:off x="923200" y="1509750"/>
            <a:ext cx="7965300" cy="2124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It is crucial for children to develop a life-long love of reading. Reading consists of two dimensions: language comprehension and word reading. </a:t>
            </a:r>
            <a:endParaRPr sz="1800"/>
          </a:p>
          <a:p>
            <a:pPr marL="457200" lvl="0" indent="-342900" algn="l" rtl="0">
              <a:spcBef>
                <a:spcPts val="0"/>
              </a:spcBef>
              <a:spcAft>
                <a:spcPts val="0"/>
              </a:spcAft>
              <a:buSzPts val="1800"/>
              <a:buChar char="●"/>
            </a:pPr>
            <a:r>
              <a:rPr lang="en-GB" sz="1800"/>
              <a:t>Language comprehension (necessary for both reading and writing) starts from birth. </a:t>
            </a:r>
            <a:endParaRPr sz="1800"/>
          </a:p>
          <a:p>
            <a:pPr marL="457200" lvl="0" indent="-342900" algn="l" rtl="0">
              <a:spcBef>
                <a:spcPts val="0"/>
              </a:spcBef>
              <a:spcAft>
                <a:spcPts val="0"/>
              </a:spcAft>
              <a:buSzPts val="1800"/>
              <a:buChar char="●"/>
            </a:pPr>
            <a:r>
              <a:rPr lang="en-GB" sz="1800"/>
              <a:t>It only develops when adults talk with children about the world around them and the books (stories and non-fiction) they read with them, and enjoy rhymes, poems and songs together.</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42"/>
          <p:cNvPicPr preferRelativeResize="0"/>
          <p:nvPr/>
        </p:nvPicPr>
        <p:blipFill rotWithShape="1">
          <a:blip r:embed="rId3">
            <a:alphaModFix/>
          </a:blip>
          <a:srcRect/>
          <a:stretch/>
        </p:blipFill>
        <p:spPr>
          <a:xfrm>
            <a:off x="0" y="0"/>
            <a:ext cx="1852784" cy="1375538"/>
          </a:xfrm>
          <a:prstGeom prst="rect">
            <a:avLst/>
          </a:prstGeom>
          <a:noFill/>
          <a:ln>
            <a:noFill/>
          </a:ln>
        </p:spPr>
      </p:pic>
      <p:sp>
        <p:nvSpPr>
          <p:cNvPr id="203" name="Google Shape;203;p42"/>
          <p:cNvSpPr txBox="1"/>
          <p:nvPr/>
        </p:nvSpPr>
        <p:spPr>
          <a:xfrm>
            <a:off x="1046700" y="499900"/>
            <a:ext cx="7987200" cy="40737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800"/>
              </a:spcBef>
              <a:spcAft>
                <a:spcPts val="0"/>
              </a:spcAft>
              <a:buClr>
                <a:srgbClr val="000000"/>
              </a:buClr>
              <a:buSzPts val="2400"/>
              <a:buFont typeface="Arial"/>
              <a:buNone/>
            </a:pPr>
            <a:r>
              <a:rPr lang="en-GB" sz="3000">
                <a:solidFill>
                  <a:schemeClr val="dk1"/>
                </a:solidFill>
                <a:latin typeface="Calibri"/>
                <a:ea typeface="Calibri"/>
                <a:cs typeface="Calibri"/>
                <a:sym typeface="Calibri"/>
              </a:rPr>
              <a:t>  Statutory Framework for the EYFS</a:t>
            </a:r>
            <a:r>
              <a:rPr lang="en-GB" sz="2400" b="1">
                <a:solidFill>
                  <a:schemeClr val="dk1"/>
                </a:solidFill>
                <a:latin typeface="Calibri"/>
                <a:ea typeface="Calibri"/>
                <a:cs typeface="Calibri"/>
                <a:sym typeface="Calibri"/>
              </a:rPr>
              <a:t> </a:t>
            </a:r>
            <a:endParaRPr sz="2400" b="1" i="0" u="none" strike="noStrike" cap="none">
              <a:solidFill>
                <a:schemeClr val="dk1"/>
              </a:solidFill>
              <a:latin typeface="Calibri"/>
              <a:ea typeface="Calibri"/>
              <a:cs typeface="Calibri"/>
              <a:sym typeface="Calibri"/>
            </a:endParaRPr>
          </a:p>
        </p:txBody>
      </p:sp>
      <p:pic>
        <p:nvPicPr>
          <p:cNvPr id="204" name="Google Shape;204;p42">
            <a:hlinkClick r:id="rId4"/>
          </p:cNvPr>
          <p:cNvPicPr preferRelativeResize="0"/>
          <p:nvPr/>
        </p:nvPicPr>
        <p:blipFill>
          <a:blip r:embed="rId5">
            <a:alphaModFix/>
          </a:blip>
          <a:stretch>
            <a:fillRect/>
          </a:stretch>
        </p:blipFill>
        <p:spPr>
          <a:xfrm>
            <a:off x="3904781" y="1273144"/>
            <a:ext cx="2271057" cy="3190744"/>
          </a:xfrm>
          <a:prstGeom prst="rect">
            <a:avLst/>
          </a:prstGeom>
          <a:noFill/>
          <a:ln w="19050" cap="flat" cmpd="sng">
            <a:solidFill>
              <a:schemeClr val="dk2"/>
            </a:solidFill>
            <a:prstDash val="solid"/>
            <a:round/>
            <a:headEnd type="none" w="sm" len="sm"/>
            <a:tailEnd type="none" w="sm" len="sm"/>
          </a:ln>
        </p:spPr>
      </p:pic>
      <p:pic>
        <p:nvPicPr>
          <p:cNvPr id="205" name="Google Shape;205;p42">
            <a:hlinkClick r:id="rId6"/>
          </p:cNvPr>
          <p:cNvPicPr preferRelativeResize="0"/>
          <p:nvPr/>
        </p:nvPicPr>
        <p:blipFill>
          <a:blip r:embed="rId7">
            <a:alphaModFix/>
          </a:blip>
          <a:stretch>
            <a:fillRect/>
          </a:stretch>
        </p:blipFill>
        <p:spPr>
          <a:xfrm>
            <a:off x="6521400" y="1257581"/>
            <a:ext cx="2271056" cy="3221869"/>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60"/>
          <p:cNvSpPr txBox="1">
            <a:spLocks noGrp="1"/>
          </p:cNvSpPr>
          <p:nvPr>
            <p:ph type="title"/>
          </p:nvPr>
        </p:nvSpPr>
        <p:spPr>
          <a:xfrm>
            <a:off x="396475" y="48947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More Literacy</a:t>
            </a:r>
            <a:endParaRPr/>
          </a:p>
        </p:txBody>
      </p:sp>
      <p:sp>
        <p:nvSpPr>
          <p:cNvPr id="322" name="Google Shape;322;p60"/>
          <p:cNvSpPr txBox="1"/>
          <p:nvPr/>
        </p:nvSpPr>
        <p:spPr>
          <a:xfrm>
            <a:off x="666550" y="1832975"/>
            <a:ext cx="8109600" cy="15699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Skilled word reading, taught later, involves both the speedy working out of the pronunciation of unfamiliar printed words (decoding) and the speedy recognition of familiar printed words. </a:t>
            </a:r>
            <a:endParaRPr sz="1800"/>
          </a:p>
          <a:p>
            <a:pPr marL="457200" lvl="0" indent="-342900" algn="l" rtl="0">
              <a:spcBef>
                <a:spcPts val="0"/>
              </a:spcBef>
              <a:spcAft>
                <a:spcPts val="0"/>
              </a:spcAft>
              <a:buSzPts val="1800"/>
              <a:buChar char="●"/>
            </a:pPr>
            <a:r>
              <a:rPr lang="en-GB" sz="1800"/>
              <a:t>Writing involves transcription (spelling and handwriting) and composition (articulating ideas and structuring them in speech, before writing).</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61"/>
          <p:cNvSpPr txBox="1">
            <a:spLocks noGrp="1"/>
          </p:cNvSpPr>
          <p:nvPr>
            <p:ph type="title"/>
          </p:nvPr>
        </p:nvSpPr>
        <p:spPr>
          <a:xfrm>
            <a:off x="-5700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Mathematics</a:t>
            </a:r>
            <a:endParaRPr/>
          </a:p>
        </p:txBody>
      </p:sp>
      <p:sp>
        <p:nvSpPr>
          <p:cNvPr id="328" name="Google Shape;328;p61"/>
          <p:cNvSpPr txBox="1"/>
          <p:nvPr/>
        </p:nvSpPr>
        <p:spPr>
          <a:xfrm>
            <a:off x="666550" y="1277550"/>
            <a:ext cx="8043000" cy="29553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Developing a strong grounding in number is essential so that all children develop the necessary building blocks to excel mathematically. </a:t>
            </a:r>
            <a:endParaRPr sz="1800"/>
          </a:p>
          <a:p>
            <a:pPr marL="457200" lvl="0" indent="-342900" algn="l" rtl="0">
              <a:spcBef>
                <a:spcPts val="0"/>
              </a:spcBef>
              <a:spcAft>
                <a:spcPts val="0"/>
              </a:spcAft>
              <a:buSzPts val="1800"/>
              <a:buChar char="●"/>
            </a:pPr>
            <a:r>
              <a:rPr lang="en-GB" sz="1800"/>
              <a:t>Children should be able to count confidently, develop a deep understanding of the numbers to 10, the relationships between them and the patterns within those numbers. </a:t>
            </a:r>
            <a:endParaRPr sz="1800"/>
          </a:p>
          <a:p>
            <a:pPr marL="457200" lvl="0" indent="-342900" algn="l" rtl="0">
              <a:spcBef>
                <a:spcPts val="0"/>
              </a:spcBef>
              <a:spcAft>
                <a:spcPts val="0"/>
              </a:spcAft>
              <a:buSzPts val="1800"/>
              <a:buChar char="●"/>
            </a:pPr>
            <a:r>
              <a:rPr lang="en-GB" sz="1800"/>
              <a:t>By providing frequent and varied opportunities to build and apply this understanding - such as using manipulatives, including small pebbles and tens frames for organising counting - children will develop a secure base of knowledge and vocabulary from which mastery of mathematics is built.</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62"/>
          <p:cNvSpPr txBox="1">
            <a:spLocks noGrp="1"/>
          </p:cNvSpPr>
          <p:nvPr>
            <p:ph type="title"/>
          </p:nvPr>
        </p:nvSpPr>
        <p:spPr>
          <a:xfrm>
            <a:off x="63200" y="467250"/>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More Maths</a:t>
            </a:r>
            <a:endParaRPr/>
          </a:p>
        </p:txBody>
      </p:sp>
      <p:sp>
        <p:nvSpPr>
          <p:cNvPr id="334" name="Google Shape;334;p62"/>
          <p:cNvSpPr txBox="1"/>
          <p:nvPr/>
        </p:nvSpPr>
        <p:spPr>
          <a:xfrm>
            <a:off x="583800" y="1207500"/>
            <a:ext cx="7976400" cy="2124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In addition, it is important that the curriculum includes rich opportunities for children to develop their spatial reasoning skills across all areas of mathematics including shape, space and measures. </a:t>
            </a:r>
            <a:endParaRPr sz="1800"/>
          </a:p>
          <a:p>
            <a:pPr marL="457200" lvl="0" indent="-342900" algn="l" rtl="0">
              <a:spcBef>
                <a:spcPts val="0"/>
              </a:spcBef>
              <a:spcAft>
                <a:spcPts val="0"/>
              </a:spcAft>
              <a:buSzPts val="1800"/>
              <a:buChar char="●"/>
            </a:pPr>
            <a:r>
              <a:rPr lang="en-GB" sz="1800"/>
              <a:t>It is important that children develop positive attitudes and interests in mathematics, look for patterns and relationships, spot connections, ‘have a go’, talk to adults and peers about what they notice and not be afraid to make mistakes.</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3"/>
          <p:cNvSpPr txBox="1">
            <a:spLocks noGrp="1"/>
          </p:cNvSpPr>
          <p:nvPr>
            <p:ph type="title"/>
          </p:nvPr>
        </p:nvSpPr>
        <p:spPr>
          <a:xfrm>
            <a:off x="596425" y="48947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Understanding the world</a:t>
            </a:r>
            <a:endParaRPr/>
          </a:p>
        </p:txBody>
      </p:sp>
      <p:sp>
        <p:nvSpPr>
          <p:cNvPr id="340" name="Google Shape;340;p63"/>
          <p:cNvSpPr txBox="1"/>
          <p:nvPr/>
        </p:nvSpPr>
        <p:spPr>
          <a:xfrm>
            <a:off x="755400" y="1510850"/>
            <a:ext cx="7877100" cy="1847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Understanding the world involves guiding children to make sense of their physical world and their community. </a:t>
            </a:r>
            <a:endParaRPr sz="1800"/>
          </a:p>
          <a:p>
            <a:pPr marL="457200" lvl="0" indent="-342900" algn="l" rtl="0">
              <a:spcBef>
                <a:spcPts val="0"/>
              </a:spcBef>
              <a:spcAft>
                <a:spcPts val="0"/>
              </a:spcAft>
              <a:buSzPts val="1800"/>
              <a:buChar char="●"/>
            </a:pPr>
            <a:r>
              <a:rPr lang="en-GB" sz="1800"/>
              <a:t>The frequency and range of children’s personal experiences increases their knowledge and sense of the world around them – from visiting parks, libraries and museums to meeting important members of society such as police officers, nurses and firefighters.</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4"/>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Understanding the World contd</a:t>
            </a:r>
            <a:endParaRPr/>
          </a:p>
        </p:txBody>
      </p:sp>
      <p:sp>
        <p:nvSpPr>
          <p:cNvPr id="346" name="Google Shape;346;p64"/>
          <p:cNvSpPr txBox="1"/>
          <p:nvPr/>
        </p:nvSpPr>
        <p:spPr>
          <a:xfrm>
            <a:off x="555450" y="1788575"/>
            <a:ext cx="8176200" cy="1847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In addition, listening to a broad selection of stories, non-fiction, rhymes and poems will foster their understanding of our culturally, socially, technologically and ecologically diverse world. </a:t>
            </a:r>
            <a:endParaRPr sz="1800"/>
          </a:p>
          <a:p>
            <a:pPr marL="457200" lvl="0" indent="-342900" algn="l" rtl="0">
              <a:spcBef>
                <a:spcPts val="0"/>
              </a:spcBef>
              <a:spcAft>
                <a:spcPts val="0"/>
              </a:spcAft>
              <a:buSzPts val="1800"/>
              <a:buChar char="●"/>
            </a:pPr>
            <a:r>
              <a:rPr lang="en-GB" sz="1800"/>
              <a:t>As well as building important knowledge, this extends their familiarity with words that support understanding across domains. Enriching and widening children’s vocabulary will support later reading comprehension.</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5"/>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Expressive Arts and Design</a:t>
            </a:r>
            <a:endParaRPr/>
          </a:p>
        </p:txBody>
      </p:sp>
      <p:sp>
        <p:nvSpPr>
          <p:cNvPr id="352" name="Google Shape;352;p65"/>
          <p:cNvSpPr txBox="1"/>
          <p:nvPr/>
        </p:nvSpPr>
        <p:spPr>
          <a:xfrm>
            <a:off x="533225" y="1255325"/>
            <a:ext cx="8442900" cy="29553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The development of children’s artistic and cultural awareness supports their imagination and creativity. It is important that children have regular opportunities to engage with the arts, enabling them to explore and play with a wide range of media and materials. </a:t>
            </a:r>
            <a:endParaRPr sz="1800"/>
          </a:p>
          <a:p>
            <a:pPr marL="457200" lvl="0" indent="-342900" algn="l" rtl="0">
              <a:spcBef>
                <a:spcPts val="0"/>
              </a:spcBef>
              <a:spcAft>
                <a:spcPts val="0"/>
              </a:spcAft>
              <a:buSzPts val="1800"/>
              <a:buChar char="●"/>
            </a:pPr>
            <a:r>
              <a:rPr lang="en-GB" sz="1800"/>
              <a:t>The quality and variety of what children see, hear and participate in is crucial for developing their understanding, self-expression, vocabulary and ability to communicate through the arts. </a:t>
            </a:r>
            <a:endParaRPr sz="1800"/>
          </a:p>
          <a:p>
            <a:pPr marL="457200" lvl="0" indent="-342900" algn="l" rtl="0">
              <a:spcBef>
                <a:spcPts val="0"/>
              </a:spcBef>
              <a:spcAft>
                <a:spcPts val="0"/>
              </a:spcAft>
              <a:buSzPts val="1800"/>
              <a:buChar char="●"/>
            </a:pPr>
            <a:r>
              <a:rPr lang="en-GB" sz="1800"/>
              <a:t>The frequency, repetition and depth of their experiences are fundamental to their progress in interpreting and appreciating what they hear, respond to and observe</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6"/>
          <p:cNvSpPr txBox="1">
            <a:spLocks noGrp="1"/>
          </p:cNvSpPr>
          <p:nvPr>
            <p:ph type="title"/>
          </p:nvPr>
        </p:nvSpPr>
        <p:spPr>
          <a:xfrm>
            <a:off x="1405125" y="373217"/>
            <a:ext cx="738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Section 2. Assessment</a:t>
            </a:r>
            <a:endParaRPr/>
          </a:p>
        </p:txBody>
      </p:sp>
      <p:sp>
        <p:nvSpPr>
          <p:cNvPr id="358" name="Google Shape;358;p66"/>
          <p:cNvSpPr txBox="1">
            <a:spLocks noGrp="1"/>
          </p:cNvSpPr>
          <p:nvPr>
            <p:ph type="body" idx="1"/>
          </p:nvPr>
        </p:nvSpPr>
        <p:spPr>
          <a:xfrm>
            <a:off x="844275" y="1136725"/>
            <a:ext cx="7810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700">
                <a:solidFill>
                  <a:srgbClr val="000000"/>
                </a:solidFill>
              </a:rPr>
              <a:t>The revised Framework champions a </a:t>
            </a:r>
            <a:r>
              <a:rPr lang="en-GB" sz="1700" b="1">
                <a:solidFill>
                  <a:srgbClr val="000000"/>
                </a:solidFill>
              </a:rPr>
              <a:t>reduction in workload</a:t>
            </a:r>
            <a:r>
              <a:rPr lang="en-GB" sz="1700">
                <a:solidFill>
                  <a:srgbClr val="000000"/>
                </a:solidFill>
              </a:rPr>
              <a:t>, particularly the need for ‘evidence’ to support practitioner judgements.</a:t>
            </a:r>
            <a:endParaRPr sz="1700">
              <a:solidFill>
                <a:srgbClr val="000000"/>
              </a:solidFill>
            </a:endParaRPr>
          </a:p>
          <a:p>
            <a:pPr marL="0" lvl="0" indent="0" algn="l" rtl="0">
              <a:spcBef>
                <a:spcPts val="1600"/>
              </a:spcBef>
              <a:spcAft>
                <a:spcPts val="0"/>
              </a:spcAft>
              <a:buNone/>
            </a:pPr>
            <a:r>
              <a:rPr lang="en-GB" sz="1700">
                <a:solidFill>
                  <a:srgbClr val="000000"/>
                </a:solidFill>
              </a:rPr>
              <a:t>Settings will still be required to provide ‘evidence’ to demonstrate progress. It is for settings to decide what this should look like, but is clear that there should no longer be an obsession with tracking and data at the expense of interaction with the children.</a:t>
            </a:r>
            <a:endParaRPr sz="1700">
              <a:solidFill>
                <a:srgbClr val="000000"/>
              </a:solidFill>
            </a:endParaRPr>
          </a:p>
          <a:p>
            <a:pPr marL="0" lvl="0" indent="0" algn="l" rtl="0">
              <a:spcBef>
                <a:spcPts val="1600"/>
              </a:spcBef>
              <a:spcAft>
                <a:spcPts val="1600"/>
              </a:spcAft>
              <a:buNone/>
            </a:pPr>
            <a:r>
              <a:rPr lang="en-GB" sz="1700">
                <a:solidFill>
                  <a:srgbClr val="000000"/>
                </a:solidFill>
              </a:rPr>
              <a:t>Professional practitioners are expected to </a:t>
            </a:r>
            <a:r>
              <a:rPr lang="en-GB" sz="1700" b="1">
                <a:solidFill>
                  <a:srgbClr val="000000"/>
                </a:solidFill>
              </a:rPr>
              <a:t>know their key children </a:t>
            </a:r>
            <a:r>
              <a:rPr lang="en-GB" sz="1700">
                <a:solidFill>
                  <a:srgbClr val="000000"/>
                </a:solidFill>
              </a:rPr>
              <a:t>and how they are progressing, whilst identifying children who are not progressing as expected and require additional support.</a:t>
            </a:r>
            <a:endParaRPr sz="17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7"/>
          <p:cNvSpPr txBox="1">
            <a:spLocks noGrp="1"/>
          </p:cNvSpPr>
          <p:nvPr>
            <p:ph type="title"/>
          </p:nvPr>
        </p:nvSpPr>
        <p:spPr>
          <a:xfrm>
            <a:off x="1316250" y="562067"/>
            <a:ext cx="738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Section 2. Assessment</a:t>
            </a:r>
            <a:endParaRPr/>
          </a:p>
        </p:txBody>
      </p:sp>
      <p:sp>
        <p:nvSpPr>
          <p:cNvPr id="364" name="Google Shape;364;p67"/>
          <p:cNvSpPr txBox="1"/>
          <p:nvPr/>
        </p:nvSpPr>
        <p:spPr>
          <a:xfrm>
            <a:off x="788750" y="1569750"/>
            <a:ext cx="7380600" cy="24012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Assessment should not entail prolonged breaks from interacting with children nor require excessive paperwork</a:t>
            </a:r>
            <a:endParaRPr sz="1800"/>
          </a:p>
          <a:p>
            <a:pPr marL="457200" lvl="0" indent="-342900" algn="l" rtl="0">
              <a:spcBef>
                <a:spcPts val="0"/>
              </a:spcBef>
              <a:spcAft>
                <a:spcPts val="0"/>
              </a:spcAft>
              <a:buSzPts val="1800"/>
              <a:buChar char="●"/>
            </a:pPr>
            <a:r>
              <a:rPr lang="en-GB" sz="1800"/>
              <a:t>Paperwork should be limited to that which is absolutely necessary to promote children’s learning and development</a:t>
            </a:r>
            <a:endParaRPr sz="1800"/>
          </a:p>
          <a:p>
            <a:pPr marL="457200" lvl="0" indent="-342900" algn="l" rtl="0">
              <a:spcBef>
                <a:spcPts val="0"/>
              </a:spcBef>
              <a:spcAft>
                <a:spcPts val="0"/>
              </a:spcAft>
              <a:buSzPts val="1800"/>
              <a:buChar char="●"/>
            </a:pPr>
            <a:r>
              <a:rPr lang="en-GB" sz="1800"/>
              <a:t>When assessing children, practitioners should draw on their knowledge of the child and their own professional judgement - and should not be required to prove this through collection of physical evidence</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8"/>
          <p:cNvSpPr txBox="1">
            <a:spLocks noGrp="1"/>
          </p:cNvSpPr>
          <p:nvPr>
            <p:ph type="title"/>
          </p:nvPr>
        </p:nvSpPr>
        <p:spPr>
          <a:xfrm>
            <a:off x="1489925" y="2926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a:t>Assessment</a:t>
            </a:r>
            <a:endParaRPr sz="4300"/>
          </a:p>
        </p:txBody>
      </p:sp>
      <p:sp>
        <p:nvSpPr>
          <p:cNvPr id="370" name="Google Shape;370;p68"/>
          <p:cNvSpPr txBox="1">
            <a:spLocks noGrp="1"/>
          </p:cNvSpPr>
          <p:nvPr>
            <p:ph type="body" idx="1"/>
          </p:nvPr>
        </p:nvSpPr>
        <p:spPr>
          <a:xfrm>
            <a:off x="777625" y="809575"/>
            <a:ext cx="8054700" cy="3416400"/>
          </a:xfrm>
          <a:prstGeom prst="rect">
            <a:avLst/>
          </a:prstGeom>
        </p:spPr>
        <p:txBody>
          <a:bodyPr spcFirstLastPara="1" wrap="square" lIns="91425" tIns="91425" rIns="91425" bIns="91425" anchor="t" anchorCtr="0">
            <a:noAutofit/>
          </a:bodyPr>
          <a:lstStyle/>
          <a:p>
            <a:pPr marL="457200" marR="187185" lvl="0" indent="-349250" algn="l" rtl="0">
              <a:lnSpc>
                <a:spcPct val="114954"/>
              </a:lnSpc>
              <a:spcBef>
                <a:spcPts val="1646"/>
              </a:spcBef>
              <a:spcAft>
                <a:spcPts val="0"/>
              </a:spcAft>
              <a:buClr>
                <a:schemeClr val="dk1"/>
              </a:buClr>
              <a:buSzPts val="1900"/>
              <a:buChar char="●"/>
            </a:pPr>
            <a:r>
              <a:rPr lang="en-GB" sz="1900">
                <a:solidFill>
                  <a:schemeClr val="dk1"/>
                </a:solidFill>
              </a:rPr>
              <a:t>Assessment is about noticing what children can do and what they know. It is not about lots of data and evidence. </a:t>
            </a:r>
            <a:endParaRPr sz="1900">
              <a:solidFill>
                <a:schemeClr val="dk1"/>
              </a:solidFill>
            </a:endParaRPr>
          </a:p>
          <a:p>
            <a:pPr marL="457200" marR="128493" lvl="0" indent="-349250" algn="l" rtl="0">
              <a:lnSpc>
                <a:spcPct val="114954"/>
              </a:lnSpc>
              <a:spcBef>
                <a:spcPts val="0"/>
              </a:spcBef>
              <a:spcAft>
                <a:spcPts val="0"/>
              </a:spcAft>
              <a:buClr>
                <a:schemeClr val="dk1"/>
              </a:buClr>
              <a:buSzPts val="1900"/>
              <a:buChar char="●"/>
            </a:pPr>
            <a:r>
              <a:rPr lang="en-GB" sz="1900">
                <a:solidFill>
                  <a:schemeClr val="dk1"/>
                </a:solidFill>
              </a:rPr>
              <a:t>Effective assessment requires practitioners to understand child development. Practitioners also need to be clear about what they want children to know and be able to do.  </a:t>
            </a:r>
            <a:endParaRPr sz="1900">
              <a:solidFill>
                <a:schemeClr val="dk1"/>
              </a:solidFill>
            </a:endParaRPr>
          </a:p>
          <a:p>
            <a:pPr marL="457200" marR="391430" lvl="0" indent="-349250" algn="l" rtl="0">
              <a:lnSpc>
                <a:spcPct val="115370"/>
              </a:lnSpc>
              <a:spcBef>
                <a:spcPts val="0"/>
              </a:spcBef>
              <a:spcAft>
                <a:spcPts val="0"/>
              </a:spcAft>
              <a:buClr>
                <a:schemeClr val="dk1"/>
              </a:buClr>
              <a:buSzPts val="1900"/>
              <a:buChar char="●"/>
            </a:pPr>
            <a:r>
              <a:rPr lang="en-GB" sz="1900">
                <a:solidFill>
                  <a:schemeClr val="dk1"/>
                </a:solidFill>
              </a:rPr>
              <a:t>Accurate assessment can highlight whether a child has a special educational need and requires extra help.  </a:t>
            </a:r>
            <a:endParaRPr sz="1900">
              <a:solidFill>
                <a:schemeClr val="dk1"/>
              </a:solidFill>
            </a:endParaRPr>
          </a:p>
          <a:p>
            <a:pPr marL="457200" marR="915625" lvl="0" indent="-349250" algn="l" rtl="0">
              <a:lnSpc>
                <a:spcPct val="114954"/>
              </a:lnSpc>
              <a:spcBef>
                <a:spcPts val="0"/>
              </a:spcBef>
              <a:spcAft>
                <a:spcPts val="0"/>
              </a:spcAft>
              <a:buClr>
                <a:schemeClr val="dk1"/>
              </a:buClr>
              <a:buSzPts val="1900"/>
              <a:buChar char="●"/>
            </a:pPr>
            <a:r>
              <a:rPr lang="en-GB" sz="1900">
                <a:solidFill>
                  <a:schemeClr val="dk1"/>
                </a:solidFill>
              </a:rPr>
              <a:t>Before assessing children, it’s a good idea to think about whether the assessments will be useful.</a:t>
            </a:r>
            <a:endParaRPr sz="25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9"/>
          <p:cNvSpPr txBox="1">
            <a:spLocks noGrp="1"/>
          </p:cNvSpPr>
          <p:nvPr>
            <p:ph type="title"/>
          </p:nvPr>
        </p:nvSpPr>
        <p:spPr>
          <a:xfrm>
            <a:off x="1185225" y="3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a:t>Non-statutory guidance to the EYFS: Development Matters </a:t>
            </a:r>
            <a:endParaRPr sz="2600"/>
          </a:p>
        </p:txBody>
      </p:sp>
      <p:sp>
        <p:nvSpPr>
          <p:cNvPr id="376" name="Google Shape;376;p69"/>
          <p:cNvSpPr txBox="1">
            <a:spLocks noGrp="1"/>
          </p:cNvSpPr>
          <p:nvPr>
            <p:ph type="body" idx="1"/>
          </p:nvPr>
        </p:nvSpPr>
        <p:spPr>
          <a:xfrm>
            <a:off x="455475" y="3454925"/>
            <a:ext cx="5540100" cy="1277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600"/>
          </a:p>
          <a:p>
            <a:pPr marL="0" lvl="0" indent="0" algn="l" rtl="0">
              <a:lnSpc>
                <a:spcPct val="100000"/>
              </a:lnSpc>
              <a:spcBef>
                <a:spcPts val="0"/>
              </a:spcBef>
              <a:spcAft>
                <a:spcPts val="0"/>
              </a:spcAft>
              <a:buNone/>
            </a:pPr>
            <a:endParaRPr sz="600"/>
          </a:p>
          <a:p>
            <a:pPr marL="0" lvl="0" indent="0" algn="l" rtl="0">
              <a:spcBef>
                <a:spcPts val="0"/>
              </a:spcBef>
              <a:spcAft>
                <a:spcPts val="1600"/>
              </a:spcAft>
              <a:buNone/>
            </a:pPr>
            <a:r>
              <a:rPr lang="en-GB" sz="1500" u="sng">
                <a:solidFill>
                  <a:schemeClr val="hlink"/>
                </a:solidFill>
                <a:hlinkClick r:id="rId3"/>
              </a:rPr>
              <a:t>https://assets.publishing.service.gov.uk/government/uploads/system/uploads/attachment_data/file/971620/Development_Matters.pdf</a:t>
            </a:r>
            <a:r>
              <a:rPr lang="en-GB" sz="1500"/>
              <a:t> </a:t>
            </a:r>
            <a:endParaRPr sz="600"/>
          </a:p>
        </p:txBody>
      </p:sp>
      <p:pic>
        <p:nvPicPr>
          <p:cNvPr id="377" name="Google Shape;377;p69"/>
          <p:cNvPicPr preferRelativeResize="0"/>
          <p:nvPr/>
        </p:nvPicPr>
        <p:blipFill>
          <a:blip r:embed="rId4">
            <a:alphaModFix/>
          </a:blip>
          <a:stretch>
            <a:fillRect/>
          </a:stretch>
        </p:blipFill>
        <p:spPr>
          <a:xfrm>
            <a:off x="6293280" y="1017725"/>
            <a:ext cx="2443770" cy="3491100"/>
          </a:xfrm>
          <a:prstGeom prst="rect">
            <a:avLst/>
          </a:prstGeom>
          <a:noFill/>
          <a:ln w="28575" cap="flat" cmpd="sng">
            <a:solidFill>
              <a:schemeClr val="dk2"/>
            </a:solidFill>
            <a:prstDash val="solid"/>
            <a:round/>
            <a:headEnd type="none" w="sm" len="sm"/>
            <a:tailEnd type="none" w="sm" len="sm"/>
          </a:ln>
        </p:spPr>
      </p:pic>
      <p:pic>
        <p:nvPicPr>
          <p:cNvPr id="378" name="Google Shape;378;p69"/>
          <p:cNvPicPr preferRelativeResize="0"/>
          <p:nvPr/>
        </p:nvPicPr>
        <p:blipFill>
          <a:blip r:embed="rId5">
            <a:alphaModFix/>
          </a:blip>
          <a:stretch>
            <a:fillRect/>
          </a:stretch>
        </p:blipFill>
        <p:spPr>
          <a:xfrm>
            <a:off x="1044275" y="1688634"/>
            <a:ext cx="2047600" cy="17662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43"/>
          <p:cNvPicPr preferRelativeResize="0"/>
          <p:nvPr/>
        </p:nvPicPr>
        <p:blipFill rotWithShape="1">
          <a:blip r:embed="rId3">
            <a:alphaModFix/>
          </a:blip>
          <a:srcRect/>
          <a:stretch/>
        </p:blipFill>
        <p:spPr>
          <a:xfrm>
            <a:off x="0" y="0"/>
            <a:ext cx="1852784" cy="1375538"/>
          </a:xfrm>
          <a:prstGeom prst="rect">
            <a:avLst/>
          </a:prstGeom>
          <a:noFill/>
          <a:ln>
            <a:noFill/>
          </a:ln>
        </p:spPr>
      </p:pic>
      <p:sp>
        <p:nvSpPr>
          <p:cNvPr id="211" name="Google Shape;211;p43"/>
          <p:cNvSpPr txBox="1"/>
          <p:nvPr/>
        </p:nvSpPr>
        <p:spPr>
          <a:xfrm>
            <a:off x="858625" y="793413"/>
            <a:ext cx="7987200" cy="3016800"/>
          </a:xfrm>
          <a:prstGeom prst="rect">
            <a:avLst/>
          </a:prstGeom>
          <a:noFill/>
          <a:ln>
            <a:noFill/>
          </a:ln>
        </p:spPr>
        <p:txBody>
          <a:bodyPr spcFirstLastPara="1" wrap="square" lIns="68575" tIns="34275" rIns="68575" bIns="34275" anchor="t" anchorCtr="0">
            <a:normAutofit/>
          </a:bodyPr>
          <a:lstStyle/>
          <a:p>
            <a:pPr marL="0" marR="0" lvl="0" indent="0" algn="l" rtl="0">
              <a:lnSpc>
                <a:spcPct val="80000"/>
              </a:lnSpc>
              <a:spcBef>
                <a:spcPts val="800"/>
              </a:spcBef>
              <a:spcAft>
                <a:spcPts val="0"/>
              </a:spcAft>
              <a:buClr>
                <a:srgbClr val="000000"/>
              </a:buClr>
              <a:buSzPts val="2220"/>
              <a:buFont typeface="Arial"/>
              <a:buNone/>
            </a:pPr>
            <a:r>
              <a:rPr lang="en-GB" sz="2820">
                <a:solidFill>
                  <a:schemeClr val="dk1"/>
                </a:solidFill>
              </a:rPr>
              <a:t> Statutory Framework for the EYFS</a:t>
            </a:r>
            <a:endParaRPr sz="2820">
              <a:solidFill>
                <a:schemeClr val="dk1"/>
              </a:solidFill>
            </a:endParaRPr>
          </a:p>
          <a:p>
            <a:pPr marL="0" marR="0" lvl="0" indent="0" algn="l" rtl="0">
              <a:lnSpc>
                <a:spcPct val="80000"/>
              </a:lnSpc>
              <a:spcBef>
                <a:spcPts val="800"/>
              </a:spcBef>
              <a:spcAft>
                <a:spcPts val="0"/>
              </a:spcAft>
              <a:buClr>
                <a:srgbClr val="000000"/>
              </a:buClr>
              <a:buSzPts val="2220"/>
              <a:buFont typeface="Arial"/>
              <a:buNone/>
            </a:pPr>
            <a:endParaRPr sz="2120" b="1">
              <a:solidFill>
                <a:schemeClr val="dk1"/>
              </a:solidFill>
            </a:endParaRPr>
          </a:p>
          <a:p>
            <a:pPr marL="0" marR="0" lvl="0" indent="0" algn="l" rtl="0">
              <a:lnSpc>
                <a:spcPct val="80000"/>
              </a:lnSpc>
              <a:spcBef>
                <a:spcPts val="800"/>
              </a:spcBef>
              <a:spcAft>
                <a:spcPts val="0"/>
              </a:spcAft>
              <a:buClr>
                <a:srgbClr val="000000"/>
              </a:buClr>
              <a:buSzPts val="2220"/>
              <a:buFont typeface="Arial"/>
              <a:buNone/>
            </a:pPr>
            <a:r>
              <a:rPr lang="en-GB" sz="2027">
                <a:solidFill>
                  <a:schemeClr val="dk1"/>
                </a:solidFill>
              </a:rPr>
              <a:t>The EYFS sets the standard for learning, development and care of children from Birth to 5 years old.  It is mandatory in all EY settings, schools and childminders. There are three sections:</a:t>
            </a:r>
            <a:endParaRPr sz="2027">
              <a:solidFill>
                <a:schemeClr val="dk1"/>
              </a:solidFill>
            </a:endParaRPr>
          </a:p>
          <a:p>
            <a:pPr marL="0" marR="0" lvl="0" indent="0" algn="l" rtl="0">
              <a:lnSpc>
                <a:spcPct val="80000"/>
              </a:lnSpc>
              <a:spcBef>
                <a:spcPts val="800"/>
              </a:spcBef>
              <a:spcAft>
                <a:spcPts val="0"/>
              </a:spcAft>
              <a:buClr>
                <a:srgbClr val="000000"/>
              </a:buClr>
              <a:buSzPts val="2220"/>
              <a:buFont typeface="Arial"/>
              <a:buNone/>
            </a:pPr>
            <a:endParaRPr sz="2027">
              <a:solidFill>
                <a:schemeClr val="dk1"/>
              </a:solidFill>
            </a:endParaRPr>
          </a:p>
          <a:p>
            <a:pPr marL="685800" marR="0" lvl="0" indent="-293846" algn="l" rtl="0">
              <a:lnSpc>
                <a:spcPct val="80000"/>
              </a:lnSpc>
              <a:spcBef>
                <a:spcPts val="800"/>
              </a:spcBef>
              <a:spcAft>
                <a:spcPts val="0"/>
              </a:spcAft>
              <a:buClr>
                <a:schemeClr val="dk1"/>
              </a:buClr>
              <a:buSzPts val="2028"/>
              <a:buAutoNum type="arabicPeriod"/>
            </a:pPr>
            <a:r>
              <a:rPr lang="en-GB" sz="2027">
                <a:solidFill>
                  <a:schemeClr val="dk1"/>
                </a:solidFill>
              </a:rPr>
              <a:t>Learning and development</a:t>
            </a:r>
            <a:endParaRPr sz="2027">
              <a:solidFill>
                <a:schemeClr val="dk1"/>
              </a:solidFill>
            </a:endParaRPr>
          </a:p>
          <a:p>
            <a:pPr marL="685800" marR="0" lvl="0" indent="-293846" algn="l" rtl="0">
              <a:lnSpc>
                <a:spcPct val="80000"/>
              </a:lnSpc>
              <a:spcBef>
                <a:spcPts val="0"/>
              </a:spcBef>
              <a:spcAft>
                <a:spcPts val="0"/>
              </a:spcAft>
              <a:buClr>
                <a:schemeClr val="dk1"/>
              </a:buClr>
              <a:buSzPts val="2028"/>
              <a:buAutoNum type="arabicPeriod"/>
            </a:pPr>
            <a:r>
              <a:rPr lang="en-GB" sz="2027">
                <a:solidFill>
                  <a:schemeClr val="dk1"/>
                </a:solidFill>
              </a:rPr>
              <a:t>Assessment</a:t>
            </a:r>
            <a:endParaRPr sz="2027">
              <a:solidFill>
                <a:schemeClr val="dk1"/>
              </a:solidFill>
            </a:endParaRPr>
          </a:p>
          <a:p>
            <a:pPr marL="685800" marR="0" lvl="0" indent="-293846" algn="l" rtl="0">
              <a:lnSpc>
                <a:spcPct val="80000"/>
              </a:lnSpc>
              <a:spcBef>
                <a:spcPts val="0"/>
              </a:spcBef>
              <a:spcAft>
                <a:spcPts val="0"/>
              </a:spcAft>
              <a:buClr>
                <a:schemeClr val="dk1"/>
              </a:buClr>
              <a:buSzPts val="2028"/>
              <a:buAutoNum type="arabicPeriod"/>
            </a:pPr>
            <a:r>
              <a:rPr lang="en-GB" sz="2027">
                <a:solidFill>
                  <a:schemeClr val="dk1"/>
                </a:solidFill>
              </a:rPr>
              <a:t>Safeguarding and welfare requirements</a:t>
            </a:r>
            <a:endParaRPr sz="2027">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70"/>
          <p:cNvSpPr txBox="1">
            <a:spLocks noGrp="1"/>
          </p:cNvSpPr>
          <p:nvPr>
            <p:ph type="title"/>
          </p:nvPr>
        </p:nvSpPr>
        <p:spPr>
          <a:xfrm>
            <a:off x="1177575" y="353600"/>
            <a:ext cx="7388100" cy="875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600">
                <a:solidFill>
                  <a:srgbClr val="333333"/>
                </a:solidFill>
                <a:highlight>
                  <a:srgbClr val="FFFFFF"/>
                </a:highlight>
              </a:rPr>
              <a:t>Extra guidance on revised Development Matters</a:t>
            </a:r>
            <a:endParaRPr sz="2600">
              <a:solidFill>
                <a:srgbClr val="333333"/>
              </a:solidFill>
              <a:highlight>
                <a:srgbClr val="FFFFFF"/>
              </a:highlight>
            </a:endParaRPr>
          </a:p>
          <a:p>
            <a:pPr marL="0" lvl="0" indent="0" algn="l" rtl="0">
              <a:spcBef>
                <a:spcPts val="1500"/>
              </a:spcBef>
              <a:spcAft>
                <a:spcPts val="0"/>
              </a:spcAft>
              <a:buNone/>
            </a:pPr>
            <a:endParaRPr/>
          </a:p>
        </p:txBody>
      </p:sp>
      <p:sp>
        <p:nvSpPr>
          <p:cNvPr id="384" name="Google Shape;384;p70"/>
          <p:cNvSpPr txBox="1">
            <a:spLocks noGrp="1"/>
          </p:cNvSpPr>
          <p:nvPr>
            <p:ph type="body" idx="1"/>
          </p:nvPr>
        </p:nvSpPr>
        <p:spPr>
          <a:xfrm>
            <a:off x="455475" y="1377525"/>
            <a:ext cx="8048400" cy="319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900">
                <a:solidFill>
                  <a:srgbClr val="333333"/>
                </a:solidFill>
                <a:highlight>
                  <a:srgbClr val="FFFFFF"/>
                </a:highlight>
              </a:rPr>
              <a:t>Julian Grenier has released a new publication, the Revised Early Years Foundation Stage: Principles into Practice, to accompany the Revised Development Matters guidance.</a:t>
            </a:r>
            <a:endParaRPr sz="1900">
              <a:solidFill>
                <a:schemeClr val="dk1"/>
              </a:solidFill>
            </a:endParaRPr>
          </a:p>
          <a:p>
            <a:pPr marL="0" lvl="0" indent="0" algn="l" rtl="0">
              <a:spcBef>
                <a:spcPts val="1500"/>
              </a:spcBef>
              <a:spcAft>
                <a:spcPts val="0"/>
              </a:spcAft>
              <a:buNone/>
            </a:pPr>
            <a:r>
              <a:rPr lang="en-GB" sz="1900">
                <a:solidFill>
                  <a:srgbClr val="333333"/>
                </a:solidFill>
                <a:highlight>
                  <a:srgbClr val="FFFFFF"/>
                </a:highlight>
              </a:rPr>
              <a:t>The new publication is available as a free download, or                             to buy as a printed book from:                         </a:t>
            </a:r>
            <a:endParaRPr sz="1900">
              <a:solidFill>
                <a:srgbClr val="333333"/>
              </a:solidFill>
              <a:highlight>
                <a:srgbClr val="FFFFFF"/>
              </a:highlight>
            </a:endParaRPr>
          </a:p>
          <a:p>
            <a:pPr marL="0" lvl="0" indent="0" algn="l" rtl="0">
              <a:spcBef>
                <a:spcPts val="1600"/>
              </a:spcBef>
              <a:spcAft>
                <a:spcPts val="0"/>
              </a:spcAft>
              <a:buNone/>
            </a:pPr>
            <a:r>
              <a:rPr lang="en-GB" sz="1900" b="1">
                <a:solidFill>
                  <a:srgbClr val="3498DB"/>
                </a:solidFill>
                <a:highlight>
                  <a:srgbClr val="FFFFFF"/>
                </a:highlight>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http://development-matters.org.uk</a:t>
            </a:r>
            <a:endParaRPr sz="1900"/>
          </a:p>
          <a:p>
            <a:pPr marL="0" lvl="0" indent="0" algn="l" rtl="0">
              <a:spcBef>
                <a:spcPts val="1600"/>
              </a:spcBef>
              <a:spcAft>
                <a:spcPts val="0"/>
              </a:spcAft>
              <a:buNone/>
            </a:pPr>
            <a:endParaRPr sz="1900"/>
          </a:p>
          <a:p>
            <a:pPr marL="0" lvl="0" indent="0" algn="l" rtl="0">
              <a:spcBef>
                <a:spcPts val="1600"/>
              </a:spcBef>
              <a:spcAft>
                <a:spcPts val="1600"/>
              </a:spcAft>
              <a:buNone/>
            </a:pPr>
            <a:endParaRPr sz="1900"/>
          </a:p>
        </p:txBody>
      </p:sp>
      <p:pic>
        <p:nvPicPr>
          <p:cNvPr id="385" name="Google Shape;385;p70"/>
          <p:cNvPicPr preferRelativeResize="0"/>
          <p:nvPr/>
        </p:nvPicPr>
        <p:blipFill>
          <a:blip r:embed="rId4">
            <a:alphaModFix/>
          </a:blip>
          <a:stretch>
            <a:fillRect/>
          </a:stretch>
        </p:blipFill>
        <p:spPr>
          <a:xfrm>
            <a:off x="6554150" y="2121825"/>
            <a:ext cx="2277575" cy="29533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1"/>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600"/>
              <a:t>Development Matters</a:t>
            </a:r>
            <a:endParaRPr/>
          </a:p>
        </p:txBody>
      </p:sp>
      <p:sp>
        <p:nvSpPr>
          <p:cNvPr id="391" name="Google Shape;391;p71"/>
          <p:cNvSpPr txBox="1">
            <a:spLocks noGrp="1"/>
          </p:cNvSpPr>
          <p:nvPr>
            <p:ph type="body" idx="1"/>
          </p:nvPr>
        </p:nvSpPr>
        <p:spPr>
          <a:xfrm>
            <a:off x="623400" y="1210425"/>
            <a:ext cx="8520600" cy="31392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Char char="●"/>
            </a:pPr>
            <a:r>
              <a:rPr lang="en-GB" sz="1900">
                <a:solidFill>
                  <a:schemeClr val="dk1"/>
                </a:solidFill>
              </a:rPr>
              <a:t>Similar look to EYFS framework</a:t>
            </a:r>
            <a:endParaRPr sz="1900">
              <a:solidFill>
                <a:schemeClr val="dk1"/>
              </a:solidFill>
            </a:endParaRPr>
          </a:p>
          <a:p>
            <a:pPr marL="457200" lvl="0" indent="-349250" algn="l" rtl="0">
              <a:spcBef>
                <a:spcPts val="0"/>
              </a:spcBef>
              <a:spcAft>
                <a:spcPts val="0"/>
              </a:spcAft>
              <a:buClr>
                <a:schemeClr val="dk1"/>
              </a:buClr>
              <a:buSzPts val="1900"/>
              <a:buChar char="●"/>
            </a:pPr>
            <a:r>
              <a:rPr lang="en-GB" sz="1900">
                <a:solidFill>
                  <a:schemeClr val="dk1"/>
                </a:solidFill>
              </a:rPr>
              <a:t>Not to be used as a tick list</a:t>
            </a:r>
            <a:endParaRPr sz="1900">
              <a:solidFill>
                <a:schemeClr val="dk1"/>
              </a:solidFill>
            </a:endParaRPr>
          </a:p>
          <a:p>
            <a:pPr marL="457200" lvl="0" indent="-349250" algn="l" rtl="0">
              <a:spcBef>
                <a:spcPts val="0"/>
              </a:spcBef>
              <a:spcAft>
                <a:spcPts val="0"/>
              </a:spcAft>
              <a:buClr>
                <a:schemeClr val="dk1"/>
              </a:buClr>
              <a:buSzPts val="1900"/>
              <a:buChar char="●"/>
            </a:pPr>
            <a:r>
              <a:rPr lang="en-GB" sz="1900">
                <a:solidFill>
                  <a:schemeClr val="dk1"/>
                </a:solidFill>
              </a:rPr>
              <a:t>Introduction </a:t>
            </a:r>
            <a:endParaRPr sz="1900">
              <a:solidFill>
                <a:schemeClr val="dk1"/>
              </a:solidFill>
            </a:endParaRPr>
          </a:p>
          <a:p>
            <a:pPr marL="457200" lvl="0" indent="-349250" algn="l" rtl="0">
              <a:spcBef>
                <a:spcPts val="0"/>
              </a:spcBef>
              <a:spcAft>
                <a:spcPts val="0"/>
              </a:spcAft>
              <a:buClr>
                <a:schemeClr val="dk1"/>
              </a:buClr>
              <a:buSzPts val="1900"/>
              <a:buChar char="●"/>
            </a:pPr>
            <a:r>
              <a:rPr lang="en-GB" sz="1900">
                <a:solidFill>
                  <a:schemeClr val="dk1"/>
                </a:solidFill>
              </a:rPr>
              <a:t>Seven features of effective practice</a:t>
            </a:r>
            <a:endParaRPr sz="1900">
              <a:solidFill>
                <a:schemeClr val="dk1"/>
              </a:solidFill>
            </a:endParaRPr>
          </a:p>
          <a:p>
            <a:pPr marL="457200" lvl="0" indent="-349250" algn="l" rtl="0">
              <a:spcBef>
                <a:spcPts val="0"/>
              </a:spcBef>
              <a:spcAft>
                <a:spcPts val="0"/>
              </a:spcAft>
              <a:buClr>
                <a:schemeClr val="dk1"/>
              </a:buClr>
              <a:buSzPts val="1900"/>
              <a:buChar char="●"/>
            </a:pPr>
            <a:r>
              <a:rPr lang="en-GB" sz="1900">
                <a:solidFill>
                  <a:schemeClr val="dk1"/>
                </a:solidFill>
              </a:rPr>
              <a:t>Characteristics of effective teaching and learning</a:t>
            </a:r>
            <a:endParaRPr sz="1900">
              <a:solidFill>
                <a:schemeClr val="dk1"/>
              </a:solidFill>
            </a:endParaRPr>
          </a:p>
          <a:p>
            <a:pPr marL="457200" lvl="0" indent="-349250" algn="l" rtl="0">
              <a:spcBef>
                <a:spcPts val="0"/>
              </a:spcBef>
              <a:spcAft>
                <a:spcPts val="0"/>
              </a:spcAft>
              <a:buClr>
                <a:schemeClr val="dk1"/>
              </a:buClr>
              <a:buSzPts val="1900"/>
              <a:buChar char="●"/>
            </a:pPr>
            <a:r>
              <a:rPr lang="en-GB" sz="1900">
                <a:solidFill>
                  <a:schemeClr val="dk1"/>
                </a:solidFill>
              </a:rPr>
              <a:t>Seven areas of learning and development - not separated into aspects</a:t>
            </a:r>
            <a:endParaRPr sz="1900">
              <a:solidFill>
                <a:schemeClr val="dk1"/>
              </a:solidFill>
            </a:endParaRPr>
          </a:p>
          <a:p>
            <a:pPr marL="457200" lvl="0" indent="-349250" algn="l" rtl="0">
              <a:spcBef>
                <a:spcPts val="0"/>
              </a:spcBef>
              <a:spcAft>
                <a:spcPts val="0"/>
              </a:spcAft>
              <a:buClr>
                <a:schemeClr val="dk1"/>
              </a:buClr>
              <a:buSzPts val="1900"/>
              <a:buChar char="●"/>
            </a:pPr>
            <a:r>
              <a:rPr lang="en-GB" sz="1900">
                <a:solidFill>
                  <a:schemeClr val="dk1"/>
                </a:solidFill>
              </a:rPr>
              <a:t>Additional information on EAL</a:t>
            </a:r>
            <a:endParaRPr sz="1900">
              <a:solidFill>
                <a:schemeClr val="dk1"/>
              </a:solidFill>
            </a:endParaRPr>
          </a:p>
          <a:p>
            <a:pPr marL="457200" lvl="0" indent="-349250" algn="l" rtl="0">
              <a:spcBef>
                <a:spcPts val="0"/>
              </a:spcBef>
              <a:spcAft>
                <a:spcPts val="0"/>
              </a:spcAft>
              <a:buClr>
                <a:schemeClr val="dk1"/>
              </a:buClr>
              <a:buSzPts val="1900"/>
              <a:buChar char="●"/>
            </a:pPr>
            <a:r>
              <a:rPr lang="en-GB" sz="1900">
                <a:solidFill>
                  <a:schemeClr val="dk1"/>
                </a:solidFill>
              </a:rPr>
              <a:t>Three broad age bands</a:t>
            </a:r>
            <a:endParaRPr sz="1900">
              <a:solidFill>
                <a:schemeClr val="dk1"/>
              </a:solidFill>
            </a:endParaRPr>
          </a:p>
          <a:p>
            <a:pPr marL="457200" lvl="0" indent="-349250" algn="l" rtl="0">
              <a:spcBef>
                <a:spcPts val="0"/>
              </a:spcBef>
              <a:spcAft>
                <a:spcPts val="0"/>
              </a:spcAft>
              <a:buClr>
                <a:schemeClr val="dk1"/>
              </a:buClr>
              <a:buSzPts val="1900"/>
              <a:buChar char="●"/>
            </a:pPr>
            <a:r>
              <a:rPr lang="en-GB" sz="1900">
                <a:solidFill>
                  <a:schemeClr val="dk1"/>
                </a:solidFill>
              </a:rPr>
              <a:t>Statements of what children will be learning with examples</a:t>
            </a:r>
            <a:endParaRPr sz="1900">
              <a:solidFill>
                <a:schemeClr val="dk1"/>
              </a:solidFill>
            </a:endParaRPr>
          </a:p>
        </p:txBody>
      </p:sp>
      <p:pic>
        <p:nvPicPr>
          <p:cNvPr id="392" name="Google Shape;392;p71"/>
          <p:cNvPicPr preferRelativeResize="0"/>
          <p:nvPr/>
        </p:nvPicPr>
        <p:blipFill>
          <a:blip r:embed="rId3">
            <a:alphaModFix/>
          </a:blip>
          <a:stretch>
            <a:fillRect/>
          </a:stretch>
        </p:blipFill>
        <p:spPr>
          <a:xfrm>
            <a:off x="5869025" y="4923250"/>
            <a:ext cx="3213075" cy="220250"/>
          </a:xfrm>
          <a:prstGeom prst="rect">
            <a:avLst/>
          </a:prstGeom>
          <a:noFill/>
          <a:ln>
            <a:noFill/>
          </a:ln>
        </p:spPr>
      </p:pic>
      <p:pic>
        <p:nvPicPr>
          <p:cNvPr id="393" name="Google Shape;393;p71"/>
          <p:cNvPicPr preferRelativeResize="0"/>
          <p:nvPr/>
        </p:nvPicPr>
        <p:blipFill>
          <a:blip r:embed="rId3">
            <a:alphaModFix/>
          </a:blip>
          <a:stretch>
            <a:fillRect/>
          </a:stretch>
        </p:blipFill>
        <p:spPr>
          <a:xfrm>
            <a:off x="0" y="4975075"/>
            <a:ext cx="9144000" cy="1684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72"/>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600"/>
              <a:t>Development Matters</a:t>
            </a:r>
            <a:endParaRPr/>
          </a:p>
        </p:txBody>
      </p:sp>
      <p:pic>
        <p:nvPicPr>
          <p:cNvPr id="399" name="Google Shape;399;p72"/>
          <p:cNvPicPr preferRelativeResize="0"/>
          <p:nvPr/>
        </p:nvPicPr>
        <p:blipFill>
          <a:blip r:embed="rId3">
            <a:alphaModFix/>
          </a:blip>
          <a:stretch>
            <a:fillRect/>
          </a:stretch>
        </p:blipFill>
        <p:spPr>
          <a:xfrm>
            <a:off x="0" y="4570800"/>
            <a:ext cx="155475" cy="572700"/>
          </a:xfrm>
          <a:prstGeom prst="rect">
            <a:avLst/>
          </a:prstGeom>
          <a:noFill/>
          <a:ln>
            <a:noFill/>
          </a:ln>
        </p:spPr>
      </p:pic>
      <p:pic>
        <p:nvPicPr>
          <p:cNvPr id="400" name="Google Shape;400;p72"/>
          <p:cNvPicPr preferRelativeResize="0"/>
          <p:nvPr/>
        </p:nvPicPr>
        <p:blipFill>
          <a:blip r:embed="rId3">
            <a:alphaModFix/>
          </a:blip>
          <a:stretch>
            <a:fillRect/>
          </a:stretch>
        </p:blipFill>
        <p:spPr>
          <a:xfrm>
            <a:off x="155475" y="4914900"/>
            <a:ext cx="336850" cy="228600"/>
          </a:xfrm>
          <a:prstGeom prst="rect">
            <a:avLst/>
          </a:prstGeom>
          <a:noFill/>
          <a:ln>
            <a:noFill/>
          </a:ln>
        </p:spPr>
      </p:pic>
      <p:pic>
        <p:nvPicPr>
          <p:cNvPr id="401" name="Google Shape;401;p72"/>
          <p:cNvPicPr preferRelativeResize="0"/>
          <p:nvPr/>
        </p:nvPicPr>
        <p:blipFill>
          <a:blip r:embed="rId3">
            <a:alphaModFix/>
          </a:blip>
          <a:stretch>
            <a:fillRect/>
          </a:stretch>
        </p:blipFill>
        <p:spPr>
          <a:xfrm>
            <a:off x="0" y="3067050"/>
            <a:ext cx="155475" cy="1674825"/>
          </a:xfrm>
          <a:prstGeom prst="rect">
            <a:avLst/>
          </a:prstGeom>
          <a:noFill/>
          <a:ln>
            <a:noFill/>
          </a:ln>
        </p:spPr>
      </p:pic>
      <p:graphicFrame>
        <p:nvGraphicFramePr>
          <p:cNvPr id="402" name="Google Shape;402;p72"/>
          <p:cNvGraphicFramePr/>
          <p:nvPr/>
        </p:nvGraphicFramePr>
        <p:xfrm>
          <a:off x="791400" y="1396455"/>
          <a:ext cx="3000000" cy="3000000"/>
        </p:xfrm>
        <a:graphic>
          <a:graphicData uri="http://schemas.openxmlformats.org/drawingml/2006/table">
            <a:tbl>
              <a:tblPr>
                <a:noFill/>
                <a:tableStyleId>{90AC6DF1-F3DE-4399-B98E-1E59F5D2323D}</a:tableStyleId>
              </a:tblPr>
              <a:tblGrid>
                <a:gridCol w="3536175"/>
                <a:gridCol w="4180525"/>
              </a:tblGrid>
              <a:tr h="506800">
                <a:tc>
                  <a:txBody>
                    <a:bodyPr/>
                    <a:lstStyle/>
                    <a:p>
                      <a:pPr marL="0" lvl="0" indent="0" algn="l" rtl="0">
                        <a:spcBef>
                          <a:spcPts val="0"/>
                        </a:spcBef>
                        <a:spcAft>
                          <a:spcPts val="0"/>
                        </a:spcAft>
                        <a:buNone/>
                      </a:pPr>
                      <a:r>
                        <a:rPr lang="en-GB" sz="1900"/>
                        <a:t>Current Development Matters</a:t>
                      </a:r>
                      <a:endParaRPr sz="19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900"/>
                        <a:t>New Development Matters</a:t>
                      </a:r>
                      <a:endParaRPr sz="19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2400225">
                <a:tc>
                  <a:txBody>
                    <a:bodyPr/>
                    <a:lstStyle/>
                    <a:p>
                      <a:pPr marL="0" lvl="0" indent="0" algn="l" rtl="0">
                        <a:spcBef>
                          <a:spcPts val="0"/>
                        </a:spcBef>
                        <a:spcAft>
                          <a:spcPts val="0"/>
                        </a:spcAft>
                        <a:buNone/>
                      </a:pPr>
                      <a:r>
                        <a:rPr lang="en-GB" sz="1900"/>
                        <a:t>Birth to 11 months</a:t>
                      </a:r>
                      <a:endParaRPr sz="1900"/>
                    </a:p>
                    <a:p>
                      <a:pPr marL="0" lvl="0" indent="0" algn="l" rtl="0">
                        <a:spcBef>
                          <a:spcPts val="0"/>
                        </a:spcBef>
                        <a:spcAft>
                          <a:spcPts val="0"/>
                        </a:spcAft>
                        <a:buNone/>
                      </a:pPr>
                      <a:r>
                        <a:rPr lang="en-GB" sz="1900"/>
                        <a:t>8 - 20 months</a:t>
                      </a:r>
                      <a:endParaRPr sz="1900"/>
                    </a:p>
                    <a:p>
                      <a:pPr marL="0" lvl="0" indent="0" algn="l" rtl="0">
                        <a:spcBef>
                          <a:spcPts val="0"/>
                        </a:spcBef>
                        <a:spcAft>
                          <a:spcPts val="0"/>
                        </a:spcAft>
                        <a:buNone/>
                      </a:pPr>
                      <a:r>
                        <a:rPr lang="en-GB" sz="1900"/>
                        <a:t>16 - 26 months</a:t>
                      </a:r>
                      <a:endParaRPr sz="1900"/>
                    </a:p>
                    <a:p>
                      <a:pPr marL="0" lvl="0" indent="0" algn="l" rtl="0">
                        <a:spcBef>
                          <a:spcPts val="0"/>
                        </a:spcBef>
                        <a:spcAft>
                          <a:spcPts val="0"/>
                        </a:spcAft>
                        <a:buNone/>
                      </a:pPr>
                      <a:r>
                        <a:rPr lang="en-GB" sz="1900"/>
                        <a:t>22 - 36 months</a:t>
                      </a:r>
                      <a:endParaRPr sz="1900"/>
                    </a:p>
                    <a:p>
                      <a:pPr marL="0" lvl="0" indent="0" algn="l" rtl="0">
                        <a:spcBef>
                          <a:spcPts val="0"/>
                        </a:spcBef>
                        <a:spcAft>
                          <a:spcPts val="0"/>
                        </a:spcAft>
                        <a:buNone/>
                      </a:pPr>
                      <a:r>
                        <a:rPr lang="en-GB" sz="1900"/>
                        <a:t>30 - 50 months</a:t>
                      </a:r>
                      <a:endParaRPr sz="1900"/>
                    </a:p>
                    <a:p>
                      <a:pPr marL="0" lvl="0" indent="0" algn="l" rtl="0">
                        <a:spcBef>
                          <a:spcPts val="0"/>
                        </a:spcBef>
                        <a:spcAft>
                          <a:spcPts val="0"/>
                        </a:spcAft>
                        <a:buNone/>
                      </a:pPr>
                      <a:r>
                        <a:rPr lang="en-GB" sz="1900"/>
                        <a:t>40 - 60 months</a:t>
                      </a:r>
                      <a:endParaRPr sz="1900"/>
                    </a:p>
                    <a:p>
                      <a:pPr marL="0" lvl="0" indent="0" algn="l" rtl="0">
                        <a:spcBef>
                          <a:spcPts val="0"/>
                        </a:spcBef>
                        <a:spcAft>
                          <a:spcPts val="0"/>
                        </a:spcAft>
                        <a:buNone/>
                      </a:pPr>
                      <a:r>
                        <a:rPr lang="en-GB" sz="1900"/>
                        <a:t>ELGs</a:t>
                      </a:r>
                      <a:endParaRPr sz="19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900"/>
                        <a:t>Birth to three - babies, toddlers and young children will be learning to:</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GB" sz="1900"/>
                        <a:t>3 and 4 year olds will be learning to:</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GB" sz="1900"/>
                        <a:t>Children in reception will be learning to:</a:t>
                      </a:r>
                      <a:endParaRPr sz="19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73"/>
          <p:cNvSpPr txBox="1"/>
          <p:nvPr/>
        </p:nvSpPr>
        <p:spPr>
          <a:xfrm>
            <a:off x="-1610825" y="199950"/>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e.</a:t>
            </a:r>
            <a:endParaRPr/>
          </a:p>
        </p:txBody>
      </p:sp>
      <p:graphicFrame>
        <p:nvGraphicFramePr>
          <p:cNvPr id="408" name="Google Shape;408;p73"/>
          <p:cNvGraphicFramePr/>
          <p:nvPr/>
        </p:nvGraphicFramePr>
        <p:xfrm>
          <a:off x="405375" y="913200"/>
          <a:ext cx="3000000" cy="3000000"/>
        </p:xfrm>
        <a:graphic>
          <a:graphicData uri="http://schemas.openxmlformats.org/drawingml/2006/table">
            <a:tbl>
              <a:tblPr>
                <a:noFill/>
                <a:tableStyleId>{90AC6DF1-F3DE-4399-B98E-1E59F5D2323D}</a:tableStyleId>
              </a:tblPr>
              <a:tblGrid>
                <a:gridCol w="3836825"/>
                <a:gridCol w="4701950"/>
              </a:tblGrid>
              <a:tr h="695600">
                <a:tc>
                  <a:txBody>
                    <a:bodyPr/>
                    <a:lstStyle/>
                    <a:p>
                      <a:pPr marL="0" lvl="0" indent="0" algn="l" rtl="0">
                        <a:spcBef>
                          <a:spcPts val="0"/>
                        </a:spcBef>
                        <a:spcAft>
                          <a:spcPts val="0"/>
                        </a:spcAft>
                        <a:buClr>
                          <a:schemeClr val="dk1"/>
                        </a:buClr>
                        <a:buSzPts val="1100"/>
                        <a:buFont typeface="Arial"/>
                        <a:buNone/>
                      </a:pPr>
                      <a:r>
                        <a:rPr lang="en-GB" sz="1500">
                          <a:solidFill>
                            <a:schemeClr val="dk1"/>
                          </a:solidFill>
                        </a:rPr>
                        <a:t>Birth to three - babies, toddlers and young children will be learning to</a:t>
                      </a:r>
                      <a:endParaRPr sz="15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A4C2F4"/>
                    </a:solidFill>
                  </a:tcPr>
                </a:tc>
                <a:tc>
                  <a:txBody>
                    <a:bodyPr/>
                    <a:lstStyle/>
                    <a:p>
                      <a:pPr marL="0" lvl="0" indent="0" algn="l" rtl="0">
                        <a:spcBef>
                          <a:spcPts val="0"/>
                        </a:spcBef>
                        <a:spcAft>
                          <a:spcPts val="0"/>
                        </a:spcAft>
                        <a:buClr>
                          <a:schemeClr val="dk1"/>
                        </a:buClr>
                        <a:buSzPts val="1100"/>
                        <a:buFont typeface="Arial"/>
                        <a:buNone/>
                      </a:pPr>
                      <a:r>
                        <a:rPr lang="en-GB" sz="1500">
                          <a:solidFill>
                            <a:schemeClr val="dk1"/>
                          </a:solidFill>
                        </a:rPr>
                        <a:t>Examples of how to support this:</a:t>
                      </a:r>
                      <a:endParaRPr sz="15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A4C2F4"/>
                    </a:solidFill>
                  </a:tcPr>
                </a:tc>
              </a:tr>
              <a:tr h="3400800">
                <a:tc>
                  <a:txBody>
                    <a:bodyPr/>
                    <a:lstStyle/>
                    <a:p>
                      <a:pPr marL="0" lvl="0" indent="0" algn="l" rtl="0">
                        <a:spcBef>
                          <a:spcPts val="0"/>
                        </a:spcBef>
                        <a:spcAft>
                          <a:spcPts val="0"/>
                        </a:spcAft>
                        <a:buClr>
                          <a:schemeClr val="dk1"/>
                        </a:buClr>
                        <a:buSzPts val="1100"/>
                        <a:buFont typeface="Arial"/>
                        <a:buNone/>
                      </a:pPr>
                      <a:r>
                        <a:rPr lang="en-GB" sz="1500">
                          <a:solidFill>
                            <a:schemeClr val="dk1"/>
                          </a:solidFill>
                        </a:rPr>
                        <a:t>Turn towards familiar sounds.</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They are also startled by loud noises and accurately locate the source of a familiar</a:t>
                      </a:r>
                      <a:endParaRPr sz="1500">
                        <a:solidFill>
                          <a:schemeClr val="dk1"/>
                        </a:solidFill>
                      </a:endParaRPr>
                    </a:p>
                    <a:p>
                      <a:pPr marL="0" lvl="0" indent="0" algn="l" rtl="0">
                        <a:spcBef>
                          <a:spcPts val="0"/>
                        </a:spcBef>
                        <a:spcAft>
                          <a:spcPts val="0"/>
                        </a:spcAft>
                        <a:buNone/>
                      </a:pPr>
                      <a:r>
                        <a:rPr lang="en-GB" sz="1500">
                          <a:solidFill>
                            <a:schemeClr val="dk1"/>
                          </a:solidFill>
                        </a:rPr>
                        <a:t>person’s voice, such as their key person or a parents</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r>
                        <a:rPr lang="en-GB" sz="1500">
                          <a:solidFill>
                            <a:schemeClr val="dk1"/>
                          </a:solidFill>
                        </a:rPr>
                        <a:t>Gaze at faces, copying facial expressions and movements like sticking out their tongue.</a:t>
                      </a:r>
                      <a:endParaRPr sz="1500">
                        <a:solidFill>
                          <a:schemeClr val="dk1"/>
                        </a:solidFill>
                      </a:endParaRPr>
                    </a:p>
                    <a:p>
                      <a:pPr marL="0" lvl="0" indent="0" algn="l" rtl="0">
                        <a:spcBef>
                          <a:spcPts val="0"/>
                        </a:spcBef>
                        <a:spcAft>
                          <a:spcPts val="0"/>
                        </a:spcAft>
                        <a:buNone/>
                      </a:pPr>
                      <a:r>
                        <a:rPr lang="en-GB" sz="1500">
                          <a:solidFill>
                            <a:schemeClr val="dk1"/>
                          </a:solidFill>
                        </a:rPr>
                        <a:t>Make eye contact for longer periods.</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Watch someone’s face as they talk.</a:t>
                      </a:r>
                      <a:endParaRPr sz="1500">
                        <a:solidFill>
                          <a:schemeClr val="dk1"/>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500">
                          <a:solidFill>
                            <a:schemeClr val="dk1"/>
                          </a:solidFill>
                        </a:rPr>
                        <a:t>Babies and toddlers thrive when you show a genuine interest in them, join in and respond warmly.</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Using exaggerated intonation and a sing-song voice</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(infant-directed speech) helps babies tune in to</a:t>
                      </a:r>
                      <a:endParaRPr sz="1500">
                        <a:solidFill>
                          <a:schemeClr val="dk1"/>
                        </a:solidFill>
                      </a:endParaRPr>
                    </a:p>
                    <a:p>
                      <a:pPr marL="0" lvl="0" indent="0" algn="l" rtl="0">
                        <a:spcBef>
                          <a:spcPts val="0"/>
                        </a:spcBef>
                        <a:spcAft>
                          <a:spcPts val="0"/>
                        </a:spcAft>
                        <a:buNone/>
                      </a:pPr>
                      <a:r>
                        <a:rPr lang="en-GB" sz="1500">
                          <a:solidFill>
                            <a:schemeClr val="dk1"/>
                          </a:solidFill>
                        </a:rPr>
                        <a:t>Language.</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None/>
                      </a:pPr>
                      <a:r>
                        <a:rPr lang="en-GB" sz="1500">
                          <a:solidFill>
                            <a:schemeClr val="dk1"/>
                          </a:solidFill>
                        </a:rPr>
                        <a:t>Regularly using the babies and toddlers’ names helps them to pay attention to what the practitioner is saying for example: “Chloe, have some milk.”</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It is important to minimise background noise, so don’t have music playing all the time</a:t>
                      </a:r>
                      <a:endParaRPr sz="15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bl>
          </a:graphicData>
        </a:graphic>
      </p:graphicFrame>
      <p:sp>
        <p:nvSpPr>
          <p:cNvPr id="409" name="Google Shape;409;p73"/>
          <p:cNvSpPr txBox="1"/>
          <p:nvPr/>
        </p:nvSpPr>
        <p:spPr>
          <a:xfrm>
            <a:off x="1266425" y="377100"/>
            <a:ext cx="53214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a:t>Examples of how to support this</a:t>
            </a:r>
            <a:endParaRPr sz="19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74"/>
          <p:cNvSpPr txBox="1">
            <a:spLocks noGrp="1"/>
          </p:cNvSpPr>
          <p:nvPr>
            <p:ph type="title"/>
          </p:nvPr>
        </p:nvSpPr>
        <p:spPr>
          <a:xfrm>
            <a:off x="1185175" y="589925"/>
            <a:ext cx="5102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Observation checkpoints</a:t>
            </a:r>
            <a:endParaRPr/>
          </a:p>
        </p:txBody>
      </p:sp>
      <p:sp>
        <p:nvSpPr>
          <p:cNvPr id="415" name="Google Shape;415;p74"/>
          <p:cNvSpPr txBox="1">
            <a:spLocks noGrp="1"/>
          </p:cNvSpPr>
          <p:nvPr>
            <p:ph type="body" idx="1"/>
          </p:nvPr>
        </p:nvSpPr>
        <p:spPr>
          <a:xfrm>
            <a:off x="311700" y="1414433"/>
            <a:ext cx="8520600" cy="4555200"/>
          </a:xfrm>
          <a:prstGeom prst="rect">
            <a:avLst/>
          </a:prstGeom>
        </p:spPr>
        <p:txBody>
          <a:bodyPr spcFirstLastPara="1" wrap="square" lIns="91425" tIns="91425" rIns="91425" bIns="91425" anchor="t" anchorCtr="0">
            <a:noAutofit/>
          </a:bodyPr>
          <a:lstStyle/>
          <a:p>
            <a:pPr marL="457200" marR="277097" lvl="0" indent="-361950" algn="l" rtl="0">
              <a:lnSpc>
                <a:spcPct val="114954"/>
              </a:lnSpc>
              <a:spcBef>
                <a:spcPts val="1276"/>
              </a:spcBef>
              <a:spcAft>
                <a:spcPts val="0"/>
              </a:spcAft>
              <a:buClr>
                <a:schemeClr val="dk1"/>
              </a:buClr>
              <a:buSzPts val="2100"/>
              <a:buChar char="●"/>
            </a:pPr>
            <a:r>
              <a:rPr lang="en-GB" sz="2100">
                <a:solidFill>
                  <a:schemeClr val="dk1"/>
                </a:solidFill>
              </a:rPr>
              <a:t>The observation checkpoints can help you to notice whether a child is at risk of falling  behind in their development. </a:t>
            </a:r>
            <a:endParaRPr sz="2100">
              <a:solidFill>
                <a:schemeClr val="dk1"/>
              </a:solidFill>
            </a:endParaRPr>
          </a:p>
          <a:p>
            <a:pPr marL="457200" marR="277097" lvl="0" indent="-361950" algn="l" rtl="0">
              <a:lnSpc>
                <a:spcPct val="114954"/>
              </a:lnSpc>
              <a:spcBef>
                <a:spcPts val="0"/>
              </a:spcBef>
              <a:spcAft>
                <a:spcPts val="0"/>
              </a:spcAft>
              <a:buClr>
                <a:schemeClr val="dk1"/>
              </a:buClr>
              <a:buSzPts val="2100"/>
              <a:buChar char="●"/>
            </a:pPr>
            <a:r>
              <a:rPr lang="en-GB" sz="2100">
                <a:solidFill>
                  <a:schemeClr val="dk1"/>
                </a:solidFill>
              </a:rPr>
              <a:t>You can make all the difference by taking action quickly,  using your professional judgement and your understanding of child development. </a:t>
            </a:r>
            <a:endParaRPr sz="2100">
              <a:solidFill>
                <a:schemeClr val="dk1"/>
              </a:solidFill>
            </a:endParaRPr>
          </a:p>
          <a:p>
            <a:pPr marL="457200" marR="277097" lvl="0" indent="-361950" algn="l" rtl="0">
              <a:lnSpc>
                <a:spcPct val="114954"/>
              </a:lnSpc>
              <a:spcBef>
                <a:spcPts val="0"/>
              </a:spcBef>
              <a:spcAft>
                <a:spcPts val="0"/>
              </a:spcAft>
              <a:buClr>
                <a:schemeClr val="dk1"/>
              </a:buClr>
              <a:buSzPts val="2100"/>
              <a:buChar char="●"/>
            </a:pPr>
            <a:r>
              <a:rPr lang="en-GB" sz="2100">
                <a:solidFill>
                  <a:schemeClr val="dk1"/>
                </a:solidFill>
              </a:rPr>
              <a:t>By  monitoring the child’s progress more closely, you can make the right decisions about  what sort of extra help is needed.</a:t>
            </a:r>
            <a:endParaRPr sz="2700"/>
          </a:p>
        </p:txBody>
      </p:sp>
      <p:pic>
        <p:nvPicPr>
          <p:cNvPr id="416" name="Google Shape;416;p74"/>
          <p:cNvPicPr preferRelativeResize="0"/>
          <p:nvPr/>
        </p:nvPicPr>
        <p:blipFill>
          <a:blip r:embed="rId3">
            <a:alphaModFix/>
          </a:blip>
          <a:stretch>
            <a:fillRect/>
          </a:stretch>
        </p:blipFill>
        <p:spPr>
          <a:xfrm>
            <a:off x="6432150" y="246150"/>
            <a:ext cx="1756000" cy="1451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graphicFrame>
        <p:nvGraphicFramePr>
          <p:cNvPr id="421" name="Google Shape;421;p75"/>
          <p:cNvGraphicFramePr/>
          <p:nvPr/>
        </p:nvGraphicFramePr>
        <p:xfrm>
          <a:off x="427575" y="1135400"/>
          <a:ext cx="3000000" cy="3000000"/>
        </p:xfrm>
        <a:graphic>
          <a:graphicData uri="http://schemas.openxmlformats.org/drawingml/2006/table">
            <a:tbl>
              <a:tblPr>
                <a:noFill/>
                <a:tableStyleId>{90AC6DF1-F3DE-4399-B98E-1E59F5D2323D}</a:tableStyleId>
              </a:tblPr>
              <a:tblGrid>
                <a:gridCol w="3836825"/>
                <a:gridCol w="4701950"/>
              </a:tblGrid>
              <a:tr h="612225">
                <a:tc>
                  <a:txBody>
                    <a:bodyPr/>
                    <a:lstStyle/>
                    <a:p>
                      <a:pPr marL="0" lvl="0" indent="0" algn="l" rtl="0">
                        <a:spcBef>
                          <a:spcPts val="0"/>
                        </a:spcBef>
                        <a:spcAft>
                          <a:spcPts val="0"/>
                        </a:spcAft>
                        <a:buNone/>
                      </a:pPr>
                      <a:r>
                        <a:rPr lang="en-GB" sz="1500">
                          <a:solidFill>
                            <a:schemeClr val="dk1"/>
                          </a:solidFill>
                        </a:rPr>
                        <a:t>Birth to three - babies, toddlers and young children will be learning to</a:t>
                      </a:r>
                      <a:endParaRPr sz="1500"/>
                    </a:p>
                  </a:txBody>
                  <a:tcPr marL="91425" marR="91425" marT="91425" marB="91425">
                    <a:solidFill>
                      <a:srgbClr val="A4C2F4"/>
                    </a:solidFill>
                  </a:tcPr>
                </a:tc>
                <a:tc>
                  <a:txBody>
                    <a:bodyPr/>
                    <a:lstStyle/>
                    <a:p>
                      <a:pPr marL="0" lvl="0" indent="0" algn="l" rtl="0">
                        <a:spcBef>
                          <a:spcPts val="0"/>
                        </a:spcBef>
                        <a:spcAft>
                          <a:spcPts val="0"/>
                        </a:spcAft>
                        <a:buNone/>
                      </a:pPr>
                      <a:endParaRPr sz="1500"/>
                    </a:p>
                  </a:txBody>
                  <a:tcPr marL="91425" marR="91425" marT="91425" marB="91425">
                    <a:solidFill>
                      <a:srgbClr val="A4C2F4"/>
                    </a:solidFill>
                  </a:tcPr>
                </a:tc>
              </a:tr>
              <a:tr h="2933050">
                <a:tc>
                  <a:txBody>
                    <a:bodyPr/>
                    <a:lstStyle/>
                    <a:p>
                      <a:pPr marL="0" lvl="0" indent="0" algn="l" rtl="0">
                        <a:spcBef>
                          <a:spcPts val="0"/>
                        </a:spcBef>
                        <a:spcAft>
                          <a:spcPts val="0"/>
                        </a:spcAft>
                        <a:buNone/>
                      </a:pPr>
                      <a:r>
                        <a:rPr lang="en-GB" sz="1500">
                          <a:solidFill>
                            <a:schemeClr val="dk1"/>
                          </a:solidFill>
                        </a:rPr>
                        <a:t>Observation Checkpoint</a:t>
                      </a:r>
                      <a:endParaRPr sz="1500">
                        <a:solidFill>
                          <a:schemeClr val="dk1"/>
                        </a:solidFill>
                      </a:endParaRPr>
                    </a:p>
                  </a:txBody>
                  <a:tcPr marL="91425" marR="91425" marT="91425" marB="91425"/>
                </a:tc>
                <a:tc>
                  <a:txBody>
                    <a:bodyPr/>
                    <a:lstStyle/>
                    <a:p>
                      <a:pPr marL="0" lvl="0" indent="0" algn="l" rtl="0">
                        <a:spcBef>
                          <a:spcPts val="0"/>
                        </a:spcBef>
                        <a:spcAft>
                          <a:spcPts val="0"/>
                        </a:spcAft>
                        <a:buNone/>
                      </a:pPr>
                      <a:r>
                        <a:rPr lang="en-GB" sz="1500">
                          <a:solidFill>
                            <a:schemeClr val="dk1"/>
                          </a:solidFill>
                        </a:rPr>
                        <a:t>Around 6 months, does the baby respond to familiar voices, turn to their own name and ‘take turns’ in conversations with babbling? </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r>
                        <a:rPr lang="en-GB" sz="1500">
                          <a:solidFill>
                            <a:schemeClr val="dk1"/>
                          </a:solidFill>
                        </a:rPr>
                        <a:t>Around 12 months, does the baby ‘take turns’ by babbling and using single words? Does the baby point to things and use gestures to show things to adults and share interests? </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r>
                        <a:rPr lang="en-GB" sz="1500">
                          <a:solidFill>
                            <a:schemeClr val="dk1"/>
                          </a:solidFill>
                        </a:rPr>
                        <a:t>Around 18 months, is the toddler listening and responding to a simple instruction like: “Adam, put on your shoes?” </a:t>
                      </a:r>
                      <a:endParaRPr sz="1500"/>
                    </a:p>
                  </a:txBody>
                  <a:tcPr marL="91425" marR="91425" marT="91425" marB="91425"/>
                </a:tc>
              </a:tr>
            </a:tbl>
          </a:graphicData>
        </a:graphic>
      </p:graphicFrame>
      <p:sp>
        <p:nvSpPr>
          <p:cNvPr id="422" name="Google Shape;422;p75"/>
          <p:cNvSpPr txBox="1">
            <a:spLocks noGrp="1"/>
          </p:cNvSpPr>
          <p:nvPr>
            <p:ph type="title"/>
          </p:nvPr>
        </p:nvSpPr>
        <p:spPr>
          <a:xfrm>
            <a:off x="1085200" y="201100"/>
            <a:ext cx="5102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Observation checkpoints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76"/>
          <p:cNvPicPr preferRelativeResize="0"/>
          <p:nvPr/>
        </p:nvPicPr>
        <p:blipFill>
          <a:blip r:embed="rId3">
            <a:alphaModFix/>
          </a:blip>
          <a:stretch>
            <a:fillRect/>
          </a:stretch>
        </p:blipFill>
        <p:spPr>
          <a:xfrm>
            <a:off x="5819100" y="855400"/>
            <a:ext cx="2635575" cy="3736501"/>
          </a:xfrm>
          <a:prstGeom prst="rect">
            <a:avLst/>
          </a:prstGeom>
          <a:noFill/>
          <a:ln w="19050" cap="flat" cmpd="sng">
            <a:solidFill>
              <a:schemeClr val="dk2"/>
            </a:solidFill>
            <a:prstDash val="solid"/>
            <a:round/>
            <a:headEnd type="none" w="sm" len="sm"/>
            <a:tailEnd type="none" w="sm" len="sm"/>
          </a:ln>
        </p:spPr>
      </p:pic>
      <p:pic>
        <p:nvPicPr>
          <p:cNvPr id="428" name="Google Shape;428;p76"/>
          <p:cNvPicPr preferRelativeResize="0"/>
          <p:nvPr/>
        </p:nvPicPr>
        <p:blipFill>
          <a:blip r:embed="rId4">
            <a:alphaModFix/>
          </a:blip>
          <a:stretch>
            <a:fillRect/>
          </a:stretch>
        </p:blipFill>
        <p:spPr>
          <a:xfrm>
            <a:off x="711550" y="2244025"/>
            <a:ext cx="4494975" cy="1982100"/>
          </a:xfrm>
          <a:prstGeom prst="rect">
            <a:avLst/>
          </a:prstGeom>
          <a:noFill/>
          <a:ln>
            <a:noFill/>
          </a:ln>
        </p:spPr>
      </p:pic>
      <p:sp>
        <p:nvSpPr>
          <p:cNvPr id="429" name="Google Shape;429;p76"/>
          <p:cNvSpPr txBox="1">
            <a:spLocks noGrp="1"/>
          </p:cNvSpPr>
          <p:nvPr>
            <p:ph type="title"/>
          </p:nvPr>
        </p:nvSpPr>
        <p:spPr>
          <a:xfrm>
            <a:off x="1196300" y="382292"/>
            <a:ext cx="738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a:t>Non-statutory guidance to the EYFS: </a:t>
            </a:r>
            <a:endParaRPr sz="2600"/>
          </a:p>
          <a:p>
            <a:pPr marL="0" lvl="0" indent="0" algn="l" rtl="0">
              <a:spcBef>
                <a:spcPts val="0"/>
              </a:spcBef>
              <a:spcAft>
                <a:spcPts val="0"/>
              </a:spcAft>
              <a:buNone/>
            </a:pPr>
            <a:r>
              <a:rPr lang="en-GB" sz="2600"/>
              <a:t>Birth to Five Matters </a:t>
            </a:r>
            <a:endParaRPr sz="2600"/>
          </a:p>
        </p:txBody>
      </p:sp>
      <p:sp>
        <p:nvSpPr>
          <p:cNvPr id="2" name="TextBox 1"/>
          <p:cNvSpPr txBox="1"/>
          <p:nvPr/>
        </p:nvSpPr>
        <p:spPr>
          <a:xfrm>
            <a:off x="1196300" y="1458930"/>
            <a:ext cx="3498990" cy="307777"/>
          </a:xfrm>
          <a:prstGeom prst="rect">
            <a:avLst/>
          </a:prstGeom>
          <a:noFill/>
        </p:spPr>
        <p:txBody>
          <a:bodyPr wrap="square" rtlCol="0">
            <a:spAutoFit/>
          </a:bodyPr>
          <a:lstStyle/>
          <a:p>
            <a:r>
              <a:rPr lang="en-GB" dirty="0">
                <a:hlinkClick r:id="rId5"/>
              </a:rPr>
              <a:t>https://www.birthto5matters.org.uk</a:t>
            </a:r>
            <a:r>
              <a:rPr lang="en-GB" dirty="0" smtClean="0">
                <a:hlinkClick r:id="rId5"/>
              </a:rPr>
              <a:t>/</a:t>
            </a:r>
            <a:r>
              <a:rPr lang="en-GB" dirty="0" smtClean="0"/>
              <a:t> </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77"/>
          <p:cNvSpPr txBox="1">
            <a:spLocks noGrp="1"/>
          </p:cNvSpPr>
          <p:nvPr>
            <p:ph type="title"/>
          </p:nvPr>
        </p:nvSpPr>
        <p:spPr>
          <a:xfrm>
            <a:off x="1196300" y="315642"/>
            <a:ext cx="738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a:t>Non-statutory guidance to the EYFS: </a:t>
            </a:r>
            <a:endParaRPr sz="2600"/>
          </a:p>
          <a:p>
            <a:pPr marL="0" lvl="0" indent="0" algn="l" rtl="0">
              <a:spcBef>
                <a:spcPts val="0"/>
              </a:spcBef>
              <a:spcAft>
                <a:spcPts val="0"/>
              </a:spcAft>
              <a:buNone/>
            </a:pPr>
            <a:r>
              <a:rPr lang="en-GB" sz="2600"/>
              <a:t>Birth to Five Matters </a:t>
            </a:r>
            <a:endParaRPr sz="2600"/>
          </a:p>
        </p:txBody>
      </p:sp>
      <p:pic>
        <p:nvPicPr>
          <p:cNvPr id="435" name="Google Shape;435;p77"/>
          <p:cNvPicPr preferRelativeResize="0"/>
          <p:nvPr/>
        </p:nvPicPr>
        <p:blipFill>
          <a:blip r:embed="rId3">
            <a:alphaModFix/>
          </a:blip>
          <a:stretch>
            <a:fillRect/>
          </a:stretch>
        </p:blipFill>
        <p:spPr>
          <a:xfrm>
            <a:off x="919225" y="1188675"/>
            <a:ext cx="6930625" cy="34258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8"/>
          <p:cNvSpPr txBox="1">
            <a:spLocks noGrp="1"/>
          </p:cNvSpPr>
          <p:nvPr>
            <p:ph type="title"/>
          </p:nvPr>
        </p:nvSpPr>
        <p:spPr>
          <a:xfrm>
            <a:off x="1196300" y="315642"/>
            <a:ext cx="738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a:t>Non-statutory guidance to the EYFS: </a:t>
            </a:r>
            <a:endParaRPr sz="2600"/>
          </a:p>
          <a:p>
            <a:pPr marL="0" lvl="0" indent="0" algn="l" rtl="0">
              <a:spcBef>
                <a:spcPts val="0"/>
              </a:spcBef>
              <a:spcAft>
                <a:spcPts val="0"/>
              </a:spcAft>
              <a:buNone/>
            </a:pPr>
            <a:r>
              <a:rPr lang="en-GB" sz="2600"/>
              <a:t>Birth to Five Matters </a:t>
            </a:r>
            <a:endParaRPr sz="2600"/>
          </a:p>
        </p:txBody>
      </p:sp>
      <p:pic>
        <p:nvPicPr>
          <p:cNvPr id="441" name="Google Shape;441;p78"/>
          <p:cNvPicPr preferRelativeResize="0"/>
          <p:nvPr/>
        </p:nvPicPr>
        <p:blipFill>
          <a:blip r:embed="rId3">
            <a:alphaModFix/>
          </a:blip>
          <a:stretch>
            <a:fillRect/>
          </a:stretch>
        </p:blipFill>
        <p:spPr>
          <a:xfrm>
            <a:off x="718975" y="1617517"/>
            <a:ext cx="1524000" cy="1390650"/>
          </a:xfrm>
          <a:prstGeom prst="rect">
            <a:avLst/>
          </a:prstGeom>
          <a:noFill/>
          <a:ln>
            <a:noFill/>
          </a:ln>
        </p:spPr>
      </p:pic>
      <p:sp>
        <p:nvSpPr>
          <p:cNvPr id="442" name="Google Shape;442;p78"/>
          <p:cNvSpPr txBox="1"/>
          <p:nvPr/>
        </p:nvSpPr>
        <p:spPr>
          <a:xfrm>
            <a:off x="2666175" y="1666350"/>
            <a:ext cx="6165600" cy="1293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Child Development</a:t>
            </a:r>
            <a:endParaRPr sz="1800"/>
          </a:p>
          <a:p>
            <a:pPr marL="457200" lvl="0" indent="-342900" algn="l" rtl="0">
              <a:spcBef>
                <a:spcPts val="0"/>
              </a:spcBef>
              <a:spcAft>
                <a:spcPts val="0"/>
              </a:spcAft>
              <a:buSzPts val="1800"/>
              <a:buChar char="●"/>
            </a:pPr>
            <a:r>
              <a:rPr lang="en-GB" sz="1800"/>
              <a:t>Self-regulation</a:t>
            </a:r>
            <a:endParaRPr sz="1800"/>
          </a:p>
          <a:p>
            <a:pPr marL="457200" lvl="0" indent="-342900" algn="l" rtl="0">
              <a:spcBef>
                <a:spcPts val="0"/>
              </a:spcBef>
              <a:spcAft>
                <a:spcPts val="0"/>
              </a:spcAft>
              <a:buSzPts val="1800"/>
              <a:buChar char="●"/>
            </a:pPr>
            <a:r>
              <a:rPr lang="en-GB" sz="1800"/>
              <a:t>Learner for life - Characteristics of Effective Learning</a:t>
            </a:r>
            <a:endParaRPr sz="1800"/>
          </a:p>
          <a:p>
            <a:pPr marL="457200" lvl="0" indent="-342900" algn="l" rtl="0">
              <a:spcBef>
                <a:spcPts val="0"/>
              </a:spcBef>
              <a:spcAft>
                <a:spcPts val="0"/>
              </a:spcAft>
              <a:buSzPts val="1800"/>
              <a:buChar char="●"/>
            </a:pPr>
            <a:r>
              <a:rPr lang="en-GB" sz="1800"/>
              <a:t>Inclusive practice and equalities</a:t>
            </a:r>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9"/>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200"/>
              <a:t>Developing a sense of belonging is a key part of inclusion</a:t>
            </a:r>
            <a:endParaRPr sz="2200"/>
          </a:p>
        </p:txBody>
      </p:sp>
      <p:pic>
        <p:nvPicPr>
          <p:cNvPr id="448" name="Google Shape;448;p79"/>
          <p:cNvPicPr preferRelativeResize="0"/>
          <p:nvPr/>
        </p:nvPicPr>
        <p:blipFill>
          <a:blip r:embed="rId3">
            <a:alphaModFix/>
          </a:blip>
          <a:stretch>
            <a:fillRect/>
          </a:stretch>
        </p:blipFill>
        <p:spPr>
          <a:xfrm>
            <a:off x="816225" y="1017725"/>
            <a:ext cx="7593350" cy="3551150"/>
          </a:xfrm>
          <a:prstGeom prst="rect">
            <a:avLst/>
          </a:prstGeom>
          <a:noFill/>
          <a:ln>
            <a:noFill/>
          </a:ln>
        </p:spPr>
      </p:pic>
      <p:pic>
        <p:nvPicPr>
          <p:cNvPr id="449" name="Google Shape;449;p79"/>
          <p:cNvPicPr preferRelativeResize="0"/>
          <p:nvPr/>
        </p:nvPicPr>
        <p:blipFill>
          <a:blip r:embed="rId4">
            <a:alphaModFix/>
          </a:blip>
          <a:stretch>
            <a:fillRect/>
          </a:stretch>
        </p:blipFill>
        <p:spPr>
          <a:xfrm>
            <a:off x="6296675" y="1160475"/>
            <a:ext cx="1812950" cy="1510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44"/>
          <p:cNvPicPr preferRelativeResize="0"/>
          <p:nvPr/>
        </p:nvPicPr>
        <p:blipFill rotWithShape="1">
          <a:blip r:embed="rId3">
            <a:alphaModFix/>
          </a:blip>
          <a:srcRect/>
          <a:stretch/>
        </p:blipFill>
        <p:spPr>
          <a:xfrm>
            <a:off x="441984" y="4785355"/>
            <a:ext cx="1731188" cy="202846"/>
          </a:xfrm>
          <a:prstGeom prst="rect">
            <a:avLst/>
          </a:prstGeom>
          <a:noFill/>
          <a:ln>
            <a:noFill/>
          </a:ln>
        </p:spPr>
      </p:pic>
      <p:pic>
        <p:nvPicPr>
          <p:cNvPr id="217" name="Google Shape;217;p44"/>
          <p:cNvPicPr preferRelativeResize="0"/>
          <p:nvPr/>
        </p:nvPicPr>
        <p:blipFill rotWithShape="1">
          <a:blip r:embed="rId4">
            <a:alphaModFix/>
          </a:blip>
          <a:srcRect/>
          <a:stretch/>
        </p:blipFill>
        <p:spPr>
          <a:xfrm>
            <a:off x="7130399" y="4785355"/>
            <a:ext cx="1322567" cy="232257"/>
          </a:xfrm>
          <a:prstGeom prst="rect">
            <a:avLst/>
          </a:prstGeom>
          <a:noFill/>
          <a:ln>
            <a:noFill/>
          </a:ln>
        </p:spPr>
      </p:pic>
      <p:pic>
        <p:nvPicPr>
          <p:cNvPr id="218" name="Google Shape;218;p44"/>
          <p:cNvPicPr preferRelativeResize="0"/>
          <p:nvPr/>
        </p:nvPicPr>
        <p:blipFill rotWithShape="1">
          <a:blip r:embed="rId5">
            <a:alphaModFix/>
          </a:blip>
          <a:srcRect/>
          <a:stretch/>
        </p:blipFill>
        <p:spPr>
          <a:xfrm>
            <a:off x="0" y="0"/>
            <a:ext cx="1852784" cy="1375538"/>
          </a:xfrm>
          <a:prstGeom prst="rect">
            <a:avLst/>
          </a:prstGeom>
          <a:noFill/>
          <a:ln>
            <a:noFill/>
          </a:ln>
        </p:spPr>
      </p:pic>
      <p:sp>
        <p:nvSpPr>
          <p:cNvPr id="219" name="Google Shape;219;p44"/>
          <p:cNvSpPr txBox="1"/>
          <p:nvPr/>
        </p:nvSpPr>
        <p:spPr>
          <a:xfrm>
            <a:off x="1431275" y="188406"/>
            <a:ext cx="7987200" cy="30168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800"/>
              </a:spcBef>
              <a:spcAft>
                <a:spcPts val="0"/>
              </a:spcAft>
              <a:buClr>
                <a:srgbClr val="000000"/>
              </a:buClr>
              <a:buSzPts val="2400"/>
              <a:buFont typeface="Arial"/>
              <a:buNone/>
            </a:pPr>
            <a:r>
              <a:rPr lang="en-GB" sz="2400" b="1">
                <a:solidFill>
                  <a:schemeClr val="dk1"/>
                </a:solidFill>
                <a:latin typeface="Calibri"/>
                <a:ea typeface="Calibri"/>
                <a:cs typeface="Calibri"/>
                <a:sym typeface="Calibri"/>
              </a:rPr>
              <a:t>Statutory Framework for the EYFS</a:t>
            </a:r>
            <a:endParaRPr sz="2300">
              <a:solidFill>
                <a:schemeClr val="dk1"/>
              </a:solidFill>
              <a:latin typeface="Calibri"/>
              <a:ea typeface="Calibri"/>
              <a:cs typeface="Calibri"/>
              <a:sym typeface="Calibri"/>
            </a:endParaRPr>
          </a:p>
          <a:p>
            <a:pPr marL="0" marR="0" lvl="0" indent="0" algn="l" rtl="0">
              <a:lnSpc>
                <a:spcPct val="90000"/>
              </a:lnSpc>
              <a:spcBef>
                <a:spcPts val="800"/>
              </a:spcBef>
              <a:spcAft>
                <a:spcPts val="0"/>
              </a:spcAft>
              <a:buNone/>
            </a:pPr>
            <a:r>
              <a:rPr lang="en-GB" sz="2300">
                <a:solidFill>
                  <a:schemeClr val="dk1"/>
                </a:solidFill>
                <a:latin typeface="Calibri"/>
                <a:ea typeface="Calibri"/>
                <a:cs typeface="Calibri"/>
                <a:sym typeface="Calibri"/>
              </a:rPr>
              <a:t>Section 1. Learning and development</a:t>
            </a:r>
            <a:endParaRPr sz="2300">
              <a:solidFill>
                <a:schemeClr val="dk1"/>
              </a:solidFill>
              <a:latin typeface="Calibri"/>
              <a:ea typeface="Calibri"/>
              <a:cs typeface="Calibri"/>
              <a:sym typeface="Calibri"/>
            </a:endParaRPr>
          </a:p>
          <a:p>
            <a:pPr marL="0" marR="0" lvl="0" indent="0" algn="l" rtl="0">
              <a:lnSpc>
                <a:spcPct val="90000"/>
              </a:lnSpc>
              <a:spcBef>
                <a:spcPts val="800"/>
              </a:spcBef>
              <a:spcAft>
                <a:spcPts val="0"/>
              </a:spcAft>
              <a:buNone/>
            </a:pPr>
            <a:endParaRPr sz="2300">
              <a:solidFill>
                <a:schemeClr val="dk1"/>
              </a:solidFill>
              <a:latin typeface="Calibri"/>
              <a:ea typeface="Calibri"/>
              <a:cs typeface="Calibri"/>
              <a:sym typeface="Calibri"/>
            </a:endParaRPr>
          </a:p>
        </p:txBody>
      </p:sp>
      <p:graphicFrame>
        <p:nvGraphicFramePr>
          <p:cNvPr id="220" name="Google Shape;220;p44"/>
          <p:cNvGraphicFramePr/>
          <p:nvPr/>
        </p:nvGraphicFramePr>
        <p:xfrm>
          <a:off x="1431281" y="1236053"/>
          <a:ext cx="3000000" cy="3000000"/>
        </p:xfrm>
        <a:graphic>
          <a:graphicData uri="http://schemas.openxmlformats.org/drawingml/2006/table">
            <a:tbl>
              <a:tblPr>
                <a:noFill/>
                <a:tableStyleId>{90AC6DF1-F3DE-4399-B98E-1E59F5D2323D}</a:tableStyleId>
              </a:tblPr>
              <a:tblGrid>
                <a:gridCol w="3319425"/>
                <a:gridCol w="3319425"/>
              </a:tblGrid>
              <a:tr h="363125">
                <a:tc>
                  <a:txBody>
                    <a:bodyPr/>
                    <a:lstStyle/>
                    <a:p>
                      <a:pPr marL="0" lvl="0" indent="0" algn="l" rtl="0">
                        <a:spcBef>
                          <a:spcPts val="0"/>
                        </a:spcBef>
                        <a:spcAft>
                          <a:spcPts val="0"/>
                        </a:spcAft>
                        <a:buNone/>
                      </a:pPr>
                      <a:r>
                        <a:rPr lang="en-GB" sz="1400"/>
                        <a:t>Current ELGs</a:t>
                      </a:r>
                      <a:endParaRPr sz="1400"/>
                    </a:p>
                  </a:txBody>
                  <a:tcPr marL="68575" marR="68575" marT="68575" marB="68575">
                    <a:solidFill>
                      <a:srgbClr val="A4C2F4"/>
                    </a:solidFill>
                  </a:tcPr>
                </a:tc>
                <a:tc>
                  <a:txBody>
                    <a:bodyPr/>
                    <a:lstStyle/>
                    <a:p>
                      <a:pPr marL="0" lvl="0" indent="0" algn="l" rtl="0">
                        <a:spcBef>
                          <a:spcPts val="0"/>
                        </a:spcBef>
                        <a:spcAft>
                          <a:spcPts val="0"/>
                        </a:spcAft>
                        <a:buNone/>
                      </a:pPr>
                      <a:r>
                        <a:rPr lang="en-GB" sz="1400"/>
                        <a:t>Reformed ELGs</a:t>
                      </a:r>
                      <a:endParaRPr sz="1400"/>
                    </a:p>
                  </a:txBody>
                  <a:tcPr marL="68575" marR="68575" marT="68575" marB="68575">
                    <a:solidFill>
                      <a:srgbClr val="A4C2F4"/>
                    </a:solidFill>
                  </a:tcPr>
                </a:tc>
              </a:tr>
              <a:tr h="1075050">
                <a:tc>
                  <a:txBody>
                    <a:bodyPr/>
                    <a:lstStyle/>
                    <a:p>
                      <a:pPr marL="0" lvl="0" indent="0" algn="l" rtl="0">
                        <a:spcBef>
                          <a:spcPts val="0"/>
                        </a:spcBef>
                        <a:spcAft>
                          <a:spcPts val="0"/>
                        </a:spcAft>
                        <a:buNone/>
                      </a:pPr>
                      <a:r>
                        <a:rPr lang="en-GB" sz="1400"/>
                        <a:t>Communication and Language</a:t>
                      </a:r>
                      <a:endParaRPr sz="1400"/>
                    </a:p>
                    <a:p>
                      <a:pPr marL="342900" lvl="0" indent="-254000" algn="l" rtl="0">
                        <a:spcBef>
                          <a:spcPts val="0"/>
                        </a:spcBef>
                        <a:spcAft>
                          <a:spcPts val="0"/>
                        </a:spcAft>
                        <a:buSzPts val="1400"/>
                        <a:buChar char="●"/>
                      </a:pPr>
                      <a:r>
                        <a:rPr lang="en-GB" sz="1400"/>
                        <a:t>Listening and Attention</a:t>
                      </a:r>
                      <a:endParaRPr sz="1400"/>
                    </a:p>
                    <a:p>
                      <a:pPr marL="342900" lvl="0" indent="-254000" algn="l" rtl="0">
                        <a:spcBef>
                          <a:spcPts val="0"/>
                        </a:spcBef>
                        <a:spcAft>
                          <a:spcPts val="0"/>
                        </a:spcAft>
                        <a:buSzPts val="1400"/>
                        <a:buChar char="●"/>
                      </a:pPr>
                      <a:r>
                        <a:rPr lang="en-GB" sz="1400"/>
                        <a:t>Understanding</a:t>
                      </a:r>
                      <a:endParaRPr sz="1400"/>
                    </a:p>
                    <a:p>
                      <a:pPr marL="342900" lvl="0" indent="-254000" algn="l" rtl="0">
                        <a:spcBef>
                          <a:spcPts val="0"/>
                        </a:spcBef>
                        <a:spcAft>
                          <a:spcPts val="0"/>
                        </a:spcAft>
                        <a:buSzPts val="1400"/>
                        <a:buChar char="●"/>
                      </a:pPr>
                      <a:r>
                        <a:rPr lang="en-GB" sz="1400"/>
                        <a:t>Speaking</a:t>
                      </a:r>
                      <a:endParaRPr sz="1400"/>
                    </a:p>
                  </a:txBody>
                  <a:tcPr marL="68575" marR="68575" marT="68575" marB="68575"/>
                </a:tc>
                <a:tc>
                  <a:txBody>
                    <a:bodyPr/>
                    <a:lstStyle/>
                    <a:p>
                      <a:pPr marL="0" lvl="0" indent="0" algn="l" rtl="0">
                        <a:spcBef>
                          <a:spcPts val="0"/>
                        </a:spcBef>
                        <a:spcAft>
                          <a:spcPts val="0"/>
                        </a:spcAft>
                        <a:buNone/>
                      </a:pPr>
                      <a:r>
                        <a:rPr lang="en-GB" sz="1400"/>
                        <a:t>Communication and Language</a:t>
                      </a:r>
                      <a:endParaRPr sz="1400"/>
                    </a:p>
                    <a:p>
                      <a:pPr marL="342900" lvl="0" indent="-254000" algn="l" rtl="0">
                        <a:spcBef>
                          <a:spcPts val="0"/>
                        </a:spcBef>
                        <a:spcAft>
                          <a:spcPts val="0"/>
                        </a:spcAft>
                        <a:buSzPts val="1400"/>
                        <a:buChar char="●"/>
                      </a:pPr>
                      <a:r>
                        <a:rPr lang="en-GB" sz="1400"/>
                        <a:t>Listening and Attention and Understanding</a:t>
                      </a:r>
                      <a:endParaRPr sz="1400"/>
                    </a:p>
                    <a:p>
                      <a:pPr marL="342900" lvl="0" indent="-254000" algn="l" rtl="0">
                        <a:spcBef>
                          <a:spcPts val="0"/>
                        </a:spcBef>
                        <a:spcAft>
                          <a:spcPts val="0"/>
                        </a:spcAft>
                        <a:buSzPts val="1400"/>
                        <a:buChar char="●"/>
                      </a:pPr>
                      <a:r>
                        <a:rPr lang="en-GB" sz="1400"/>
                        <a:t>Speaking</a:t>
                      </a:r>
                      <a:endParaRPr sz="1400"/>
                    </a:p>
                  </a:txBody>
                  <a:tcPr marL="68575" marR="68575" marT="68575" marB="68575"/>
                </a:tc>
              </a:tr>
              <a:tr h="949750">
                <a:tc>
                  <a:txBody>
                    <a:bodyPr/>
                    <a:lstStyle/>
                    <a:p>
                      <a:pPr marL="0" lvl="0" indent="0" algn="l" rtl="0">
                        <a:spcBef>
                          <a:spcPts val="0"/>
                        </a:spcBef>
                        <a:spcAft>
                          <a:spcPts val="0"/>
                        </a:spcAft>
                        <a:buNone/>
                      </a:pPr>
                      <a:r>
                        <a:rPr lang="en-GB" sz="1400"/>
                        <a:t>PSED</a:t>
                      </a:r>
                      <a:endParaRPr sz="1400"/>
                    </a:p>
                    <a:p>
                      <a:pPr marL="342900" lvl="0" indent="-254000" algn="l" rtl="0">
                        <a:spcBef>
                          <a:spcPts val="0"/>
                        </a:spcBef>
                        <a:spcAft>
                          <a:spcPts val="0"/>
                        </a:spcAft>
                        <a:buSzPts val="1400"/>
                        <a:buChar char="●"/>
                      </a:pPr>
                      <a:r>
                        <a:rPr lang="en-GB" sz="1400"/>
                        <a:t>Making relationships</a:t>
                      </a:r>
                      <a:endParaRPr sz="1400"/>
                    </a:p>
                    <a:p>
                      <a:pPr marL="342900" lvl="0" indent="-254000" algn="l" rtl="0">
                        <a:spcBef>
                          <a:spcPts val="0"/>
                        </a:spcBef>
                        <a:spcAft>
                          <a:spcPts val="0"/>
                        </a:spcAft>
                        <a:buSzPts val="1400"/>
                        <a:buChar char="●"/>
                      </a:pPr>
                      <a:r>
                        <a:rPr lang="en-GB" sz="1400"/>
                        <a:t>Self-confidence and self-awareness</a:t>
                      </a:r>
                      <a:endParaRPr sz="1400"/>
                    </a:p>
                    <a:p>
                      <a:pPr marL="342900" lvl="0" indent="-254000" algn="l" rtl="0">
                        <a:spcBef>
                          <a:spcPts val="0"/>
                        </a:spcBef>
                        <a:spcAft>
                          <a:spcPts val="0"/>
                        </a:spcAft>
                        <a:buSzPts val="1400"/>
                        <a:buChar char="●"/>
                      </a:pPr>
                      <a:r>
                        <a:rPr lang="en-GB" sz="1400"/>
                        <a:t>Managing feelings and behaviour</a:t>
                      </a:r>
                      <a:endParaRPr sz="1400"/>
                    </a:p>
                  </a:txBody>
                  <a:tcPr marL="68575" marR="68575" marT="68575" marB="68575"/>
                </a:tc>
                <a:tc>
                  <a:txBody>
                    <a:bodyPr/>
                    <a:lstStyle/>
                    <a:p>
                      <a:pPr marL="0" lvl="0" indent="0" algn="l" rtl="0">
                        <a:spcBef>
                          <a:spcPts val="0"/>
                        </a:spcBef>
                        <a:spcAft>
                          <a:spcPts val="0"/>
                        </a:spcAft>
                        <a:buClr>
                          <a:schemeClr val="dk1"/>
                        </a:buClr>
                        <a:buSzPts val="800"/>
                        <a:buFont typeface="Arial"/>
                        <a:buNone/>
                      </a:pPr>
                      <a:r>
                        <a:rPr lang="en-GB" sz="1400">
                          <a:solidFill>
                            <a:schemeClr val="dk1"/>
                          </a:solidFill>
                        </a:rPr>
                        <a:t>PSED</a:t>
                      </a:r>
                      <a:endParaRPr sz="1400">
                        <a:solidFill>
                          <a:schemeClr val="dk1"/>
                        </a:solidFill>
                      </a:endParaRPr>
                    </a:p>
                    <a:p>
                      <a:pPr marL="342900" lvl="0" indent="-254000" algn="l" rtl="0">
                        <a:spcBef>
                          <a:spcPts val="0"/>
                        </a:spcBef>
                        <a:spcAft>
                          <a:spcPts val="0"/>
                        </a:spcAft>
                        <a:buClr>
                          <a:schemeClr val="dk1"/>
                        </a:buClr>
                        <a:buSzPts val="1400"/>
                        <a:buChar char="●"/>
                      </a:pPr>
                      <a:r>
                        <a:rPr lang="en-GB" sz="1400">
                          <a:solidFill>
                            <a:schemeClr val="dk1"/>
                          </a:solidFill>
                        </a:rPr>
                        <a:t>Self-regulation</a:t>
                      </a:r>
                      <a:endParaRPr sz="1400">
                        <a:solidFill>
                          <a:schemeClr val="dk1"/>
                        </a:solidFill>
                      </a:endParaRPr>
                    </a:p>
                    <a:p>
                      <a:pPr marL="342900" lvl="0" indent="-254000" algn="l" rtl="0">
                        <a:spcBef>
                          <a:spcPts val="0"/>
                        </a:spcBef>
                        <a:spcAft>
                          <a:spcPts val="0"/>
                        </a:spcAft>
                        <a:buClr>
                          <a:schemeClr val="dk1"/>
                        </a:buClr>
                        <a:buSzPts val="1400"/>
                        <a:buChar char="●"/>
                      </a:pPr>
                      <a:r>
                        <a:rPr lang="en-GB" sz="1400">
                          <a:solidFill>
                            <a:schemeClr val="dk1"/>
                          </a:solidFill>
                        </a:rPr>
                        <a:t>Managing self</a:t>
                      </a:r>
                      <a:endParaRPr sz="1400">
                        <a:solidFill>
                          <a:schemeClr val="dk1"/>
                        </a:solidFill>
                      </a:endParaRPr>
                    </a:p>
                    <a:p>
                      <a:pPr marL="342900" lvl="0" indent="-254000" algn="l" rtl="0">
                        <a:spcBef>
                          <a:spcPts val="0"/>
                        </a:spcBef>
                        <a:spcAft>
                          <a:spcPts val="0"/>
                        </a:spcAft>
                        <a:buClr>
                          <a:schemeClr val="dk1"/>
                        </a:buClr>
                        <a:buSzPts val="1400"/>
                        <a:buChar char="●"/>
                      </a:pPr>
                      <a:r>
                        <a:rPr lang="en-GB" sz="1400">
                          <a:solidFill>
                            <a:schemeClr val="dk1"/>
                          </a:solidFill>
                        </a:rPr>
                        <a:t>Building relationships</a:t>
                      </a:r>
                      <a:endParaRPr sz="1400"/>
                    </a:p>
                  </a:txBody>
                  <a:tcPr marL="68575" marR="68575" marT="68575" marB="68575"/>
                </a:tc>
              </a:tr>
              <a:tr h="754200">
                <a:tc>
                  <a:txBody>
                    <a:bodyPr/>
                    <a:lstStyle/>
                    <a:p>
                      <a:pPr marL="0" lvl="0" indent="0" algn="l" rtl="0">
                        <a:spcBef>
                          <a:spcPts val="0"/>
                        </a:spcBef>
                        <a:spcAft>
                          <a:spcPts val="0"/>
                        </a:spcAft>
                        <a:buNone/>
                      </a:pPr>
                      <a:r>
                        <a:rPr lang="en-GB" sz="1400"/>
                        <a:t>Physical Development</a:t>
                      </a:r>
                      <a:endParaRPr sz="1400"/>
                    </a:p>
                    <a:p>
                      <a:pPr marL="342900" lvl="0" indent="-254000" algn="l" rtl="0">
                        <a:spcBef>
                          <a:spcPts val="0"/>
                        </a:spcBef>
                        <a:spcAft>
                          <a:spcPts val="0"/>
                        </a:spcAft>
                        <a:buSzPts val="1400"/>
                        <a:buChar char="●"/>
                      </a:pPr>
                      <a:r>
                        <a:rPr lang="en-GB" sz="1400"/>
                        <a:t>Moving and Handling</a:t>
                      </a:r>
                      <a:endParaRPr sz="1400"/>
                    </a:p>
                    <a:p>
                      <a:pPr marL="342900" lvl="0" indent="-254000" algn="l" rtl="0">
                        <a:spcBef>
                          <a:spcPts val="0"/>
                        </a:spcBef>
                        <a:spcAft>
                          <a:spcPts val="0"/>
                        </a:spcAft>
                        <a:buSzPts val="1400"/>
                        <a:buChar char="●"/>
                      </a:pPr>
                      <a:r>
                        <a:rPr lang="en-GB" sz="1400"/>
                        <a:t>Health and Self-care</a:t>
                      </a:r>
                      <a:endParaRPr sz="1400"/>
                    </a:p>
                  </a:txBody>
                  <a:tcPr marL="68575" marR="68575" marT="68575" marB="68575"/>
                </a:tc>
                <a:tc>
                  <a:txBody>
                    <a:bodyPr/>
                    <a:lstStyle/>
                    <a:p>
                      <a:pPr marL="0" lvl="0" indent="0" algn="l" rtl="0">
                        <a:spcBef>
                          <a:spcPts val="0"/>
                        </a:spcBef>
                        <a:spcAft>
                          <a:spcPts val="0"/>
                        </a:spcAft>
                        <a:buNone/>
                      </a:pPr>
                      <a:r>
                        <a:rPr lang="en-GB" sz="1400"/>
                        <a:t>Physical Development</a:t>
                      </a:r>
                      <a:endParaRPr sz="1400"/>
                    </a:p>
                    <a:p>
                      <a:pPr marL="342900" lvl="0" indent="-254000" algn="l" rtl="0">
                        <a:spcBef>
                          <a:spcPts val="0"/>
                        </a:spcBef>
                        <a:spcAft>
                          <a:spcPts val="0"/>
                        </a:spcAft>
                        <a:buSzPts val="1400"/>
                        <a:buChar char="●"/>
                      </a:pPr>
                      <a:r>
                        <a:rPr lang="en-GB" sz="1400"/>
                        <a:t>Gross motor skills</a:t>
                      </a:r>
                      <a:endParaRPr sz="1400"/>
                    </a:p>
                    <a:p>
                      <a:pPr marL="342900" lvl="0" indent="-254000" algn="l" rtl="0">
                        <a:spcBef>
                          <a:spcPts val="0"/>
                        </a:spcBef>
                        <a:spcAft>
                          <a:spcPts val="0"/>
                        </a:spcAft>
                        <a:buSzPts val="1400"/>
                        <a:buChar char="●"/>
                      </a:pPr>
                      <a:r>
                        <a:rPr lang="en-GB" sz="1400"/>
                        <a:t>Fine motor skills</a:t>
                      </a:r>
                      <a:endParaRPr sz="1400"/>
                    </a:p>
                  </a:txBody>
                  <a:tcPr marL="68575" marR="68575" marT="68575" marB="68575"/>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80"/>
          <p:cNvSpPr txBox="1">
            <a:spLocks noGrp="1"/>
          </p:cNvSpPr>
          <p:nvPr>
            <p:ph type="title"/>
          </p:nvPr>
        </p:nvSpPr>
        <p:spPr>
          <a:xfrm>
            <a:off x="1196300" y="315642"/>
            <a:ext cx="738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a:t>Non-statutory guidance to the EYFS: </a:t>
            </a:r>
            <a:endParaRPr sz="2600"/>
          </a:p>
          <a:p>
            <a:pPr marL="0" lvl="0" indent="0" algn="l" rtl="0">
              <a:spcBef>
                <a:spcPts val="0"/>
              </a:spcBef>
              <a:spcAft>
                <a:spcPts val="0"/>
              </a:spcAft>
              <a:buNone/>
            </a:pPr>
            <a:r>
              <a:rPr lang="en-GB" sz="2600"/>
              <a:t>Birth to Five Matters </a:t>
            </a:r>
            <a:endParaRPr sz="2600"/>
          </a:p>
        </p:txBody>
      </p:sp>
      <p:sp>
        <p:nvSpPr>
          <p:cNvPr id="455" name="Google Shape;455;p80"/>
          <p:cNvSpPr txBox="1"/>
          <p:nvPr/>
        </p:nvSpPr>
        <p:spPr>
          <a:xfrm>
            <a:off x="2666175" y="1666350"/>
            <a:ext cx="6165600" cy="1293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Parents as partners</a:t>
            </a:r>
            <a:endParaRPr sz="1800"/>
          </a:p>
          <a:p>
            <a:pPr marL="457200" lvl="0" indent="-342900" algn="l" rtl="0">
              <a:spcBef>
                <a:spcPts val="0"/>
              </a:spcBef>
              <a:spcAft>
                <a:spcPts val="0"/>
              </a:spcAft>
              <a:buSzPts val="1800"/>
              <a:buChar char="●"/>
            </a:pPr>
            <a:r>
              <a:rPr lang="en-GB" sz="1800"/>
              <a:t>Attachment and the role of key person</a:t>
            </a:r>
            <a:endParaRPr sz="1800"/>
          </a:p>
          <a:p>
            <a:pPr marL="457200" lvl="0" indent="-342900" algn="l" rtl="0">
              <a:spcBef>
                <a:spcPts val="0"/>
              </a:spcBef>
              <a:spcAft>
                <a:spcPts val="0"/>
              </a:spcAft>
              <a:buSzPts val="1800"/>
              <a:buChar char="●"/>
            </a:pPr>
            <a:r>
              <a:rPr lang="en-GB" sz="1800"/>
              <a:t>Supporting development and learning</a:t>
            </a:r>
            <a:endParaRPr sz="1800"/>
          </a:p>
          <a:p>
            <a:pPr marL="457200" lvl="0" indent="0" algn="l" rtl="0">
              <a:spcBef>
                <a:spcPts val="0"/>
              </a:spcBef>
              <a:spcAft>
                <a:spcPts val="0"/>
              </a:spcAft>
              <a:buNone/>
            </a:pPr>
            <a:endParaRPr sz="1800"/>
          </a:p>
        </p:txBody>
      </p:sp>
      <p:pic>
        <p:nvPicPr>
          <p:cNvPr id="456" name="Google Shape;456;p80"/>
          <p:cNvPicPr preferRelativeResize="0"/>
          <p:nvPr/>
        </p:nvPicPr>
        <p:blipFill>
          <a:blip r:embed="rId3">
            <a:alphaModFix/>
          </a:blip>
          <a:stretch>
            <a:fillRect/>
          </a:stretch>
        </p:blipFill>
        <p:spPr>
          <a:xfrm>
            <a:off x="841150" y="1666350"/>
            <a:ext cx="1447800" cy="133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81"/>
          <p:cNvSpPr txBox="1">
            <a:spLocks noGrp="1"/>
          </p:cNvSpPr>
          <p:nvPr>
            <p:ph type="title"/>
          </p:nvPr>
        </p:nvSpPr>
        <p:spPr>
          <a:xfrm>
            <a:off x="1129675" y="3339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200"/>
              <a:t>Practitioners have a responsibility to work with all families</a:t>
            </a:r>
            <a:endParaRPr sz="2200"/>
          </a:p>
        </p:txBody>
      </p:sp>
      <p:pic>
        <p:nvPicPr>
          <p:cNvPr id="462" name="Google Shape;462;p81"/>
          <p:cNvPicPr preferRelativeResize="0"/>
          <p:nvPr/>
        </p:nvPicPr>
        <p:blipFill>
          <a:blip r:embed="rId3">
            <a:alphaModFix/>
          </a:blip>
          <a:stretch>
            <a:fillRect/>
          </a:stretch>
        </p:blipFill>
        <p:spPr>
          <a:xfrm>
            <a:off x="2075450" y="906625"/>
            <a:ext cx="3813850" cy="40820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82"/>
          <p:cNvSpPr txBox="1">
            <a:spLocks noGrp="1"/>
          </p:cNvSpPr>
          <p:nvPr>
            <p:ph type="title"/>
          </p:nvPr>
        </p:nvSpPr>
        <p:spPr>
          <a:xfrm>
            <a:off x="1451825" y="129550"/>
            <a:ext cx="7380600" cy="88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200" b="1"/>
              <a:t>Children benefit most when their key person has special qualities and dispositions</a:t>
            </a:r>
            <a:endParaRPr sz="2200" b="1"/>
          </a:p>
        </p:txBody>
      </p:sp>
      <p:pic>
        <p:nvPicPr>
          <p:cNvPr id="468" name="Google Shape;468;p82"/>
          <p:cNvPicPr preferRelativeResize="0"/>
          <p:nvPr/>
        </p:nvPicPr>
        <p:blipFill>
          <a:blip r:embed="rId3">
            <a:alphaModFix/>
          </a:blip>
          <a:stretch>
            <a:fillRect/>
          </a:stretch>
        </p:blipFill>
        <p:spPr>
          <a:xfrm>
            <a:off x="3094625" y="1017850"/>
            <a:ext cx="5648225" cy="2794250"/>
          </a:xfrm>
          <a:prstGeom prst="rect">
            <a:avLst/>
          </a:prstGeom>
          <a:noFill/>
          <a:ln>
            <a:noFill/>
          </a:ln>
        </p:spPr>
      </p:pic>
      <p:pic>
        <p:nvPicPr>
          <p:cNvPr id="469" name="Google Shape;469;p82"/>
          <p:cNvPicPr preferRelativeResize="0"/>
          <p:nvPr/>
        </p:nvPicPr>
        <p:blipFill>
          <a:blip r:embed="rId4">
            <a:alphaModFix/>
          </a:blip>
          <a:stretch>
            <a:fillRect/>
          </a:stretch>
        </p:blipFill>
        <p:spPr>
          <a:xfrm>
            <a:off x="152400" y="1373325"/>
            <a:ext cx="2778700" cy="24593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83"/>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Tuning in, observing and wondering</a:t>
            </a:r>
            <a:endParaRPr/>
          </a:p>
        </p:txBody>
      </p:sp>
      <p:pic>
        <p:nvPicPr>
          <p:cNvPr id="475" name="Google Shape;475;p83"/>
          <p:cNvPicPr preferRelativeResize="0"/>
          <p:nvPr/>
        </p:nvPicPr>
        <p:blipFill>
          <a:blip r:embed="rId3">
            <a:alphaModFix/>
          </a:blip>
          <a:stretch>
            <a:fillRect/>
          </a:stretch>
        </p:blipFill>
        <p:spPr>
          <a:xfrm>
            <a:off x="3947925" y="949350"/>
            <a:ext cx="4614825" cy="3594250"/>
          </a:xfrm>
          <a:prstGeom prst="rect">
            <a:avLst/>
          </a:prstGeom>
          <a:noFill/>
          <a:ln>
            <a:noFill/>
          </a:ln>
        </p:spPr>
      </p:pic>
      <p:pic>
        <p:nvPicPr>
          <p:cNvPr id="476" name="Google Shape;476;p83"/>
          <p:cNvPicPr preferRelativeResize="0"/>
          <p:nvPr/>
        </p:nvPicPr>
        <p:blipFill>
          <a:blip r:embed="rId4">
            <a:alphaModFix/>
          </a:blip>
          <a:stretch>
            <a:fillRect/>
          </a:stretch>
        </p:blipFill>
        <p:spPr>
          <a:xfrm>
            <a:off x="152400" y="1288650"/>
            <a:ext cx="3721424" cy="30404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84"/>
          <p:cNvSpPr txBox="1">
            <a:spLocks noGrp="1"/>
          </p:cNvSpPr>
          <p:nvPr>
            <p:ph type="title"/>
          </p:nvPr>
        </p:nvSpPr>
        <p:spPr>
          <a:xfrm>
            <a:off x="1196300" y="315642"/>
            <a:ext cx="738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a:t>Non-statutory guidance to the EYFS: </a:t>
            </a:r>
            <a:endParaRPr sz="2600"/>
          </a:p>
          <a:p>
            <a:pPr marL="0" lvl="0" indent="0" algn="l" rtl="0">
              <a:spcBef>
                <a:spcPts val="0"/>
              </a:spcBef>
              <a:spcAft>
                <a:spcPts val="0"/>
              </a:spcAft>
              <a:buNone/>
            </a:pPr>
            <a:r>
              <a:rPr lang="en-GB" sz="2600"/>
              <a:t>Birth to Five Matters </a:t>
            </a:r>
            <a:endParaRPr sz="2600"/>
          </a:p>
        </p:txBody>
      </p:sp>
      <p:sp>
        <p:nvSpPr>
          <p:cNvPr id="482" name="Google Shape;482;p84"/>
          <p:cNvSpPr txBox="1"/>
          <p:nvPr/>
        </p:nvSpPr>
        <p:spPr>
          <a:xfrm>
            <a:off x="2666175" y="1666350"/>
            <a:ext cx="6165600" cy="1015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The learning environment</a:t>
            </a:r>
            <a:endParaRPr sz="1800"/>
          </a:p>
          <a:p>
            <a:pPr marL="457200" lvl="0" indent="-342900" algn="l" rtl="0">
              <a:spcBef>
                <a:spcPts val="0"/>
              </a:spcBef>
              <a:spcAft>
                <a:spcPts val="0"/>
              </a:spcAft>
              <a:buSzPts val="1800"/>
              <a:buChar char="●"/>
            </a:pPr>
            <a:r>
              <a:rPr lang="en-GB" sz="1800"/>
              <a:t>The wider context</a:t>
            </a:r>
            <a:endParaRPr sz="1800"/>
          </a:p>
          <a:p>
            <a:pPr marL="457200" lvl="0" indent="0" algn="l" rtl="0">
              <a:spcBef>
                <a:spcPts val="0"/>
              </a:spcBef>
              <a:spcAft>
                <a:spcPts val="0"/>
              </a:spcAft>
              <a:buNone/>
            </a:pPr>
            <a:endParaRPr sz="1800"/>
          </a:p>
        </p:txBody>
      </p:sp>
      <p:pic>
        <p:nvPicPr>
          <p:cNvPr id="483" name="Google Shape;483;p84"/>
          <p:cNvPicPr preferRelativeResize="0"/>
          <p:nvPr/>
        </p:nvPicPr>
        <p:blipFill>
          <a:blip r:embed="rId3">
            <a:alphaModFix/>
          </a:blip>
          <a:stretch>
            <a:fillRect/>
          </a:stretch>
        </p:blipFill>
        <p:spPr>
          <a:xfrm>
            <a:off x="1030025" y="1567575"/>
            <a:ext cx="1419225" cy="13335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85"/>
          <p:cNvSpPr txBox="1">
            <a:spLocks noGrp="1"/>
          </p:cNvSpPr>
          <p:nvPr>
            <p:ph type="title"/>
          </p:nvPr>
        </p:nvSpPr>
        <p:spPr>
          <a:xfrm>
            <a:off x="1451825" y="155475"/>
            <a:ext cx="7380600" cy="57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Enabling environments</a:t>
            </a:r>
            <a:endParaRPr/>
          </a:p>
        </p:txBody>
      </p:sp>
      <p:pic>
        <p:nvPicPr>
          <p:cNvPr id="489" name="Google Shape;489;p85"/>
          <p:cNvPicPr preferRelativeResize="0"/>
          <p:nvPr/>
        </p:nvPicPr>
        <p:blipFill rotWithShape="1">
          <a:blip r:embed="rId3">
            <a:alphaModFix/>
          </a:blip>
          <a:srcRect t="-4580"/>
          <a:stretch/>
        </p:blipFill>
        <p:spPr>
          <a:xfrm>
            <a:off x="881000" y="725475"/>
            <a:ext cx="7951426" cy="38434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86"/>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Communities for social justice</a:t>
            </a:r>
            <a:endParaRPr/>
          </a:p>
        </p:txBody>
      </p:sp>
      <p:pic>
        <p:nvPicPr>
          <p:cNvPr id="495" name="Google Shape;495;p86"/>
          <p:cNvPicPr preferRelativeResize="0"/>
          <p:nvPr/>
        </p:nvPicPr>
        <p:blipFill>
          <a:blip r:embed="rId3">
            <a:alphaModFix/>
          </a:blip>
          <a:stretch>
            <a:fillRect/>
          </a:stretch>
        </p:blipFill>
        <p:spPr>
          <a:xfrm>
            <a:off x="3433325" y="1152475"/>
            <a:ext cx="5399100" cy="3416400"/>
          </a:xfrm>
          <a:prstGeom prst="rect">
            <a:avLst/>
          </a:prstGeom>
          <a:noFill/>
          <a:ln>
            <a:noFill/>
          </a:ln>
        </p:spPr>
      </p:pic>
      <p:pic>
        <p:nvPicPr>
          <p:cNvPr id="496" name="Google Shape;496;p86"/>
          <p:cNvPicPr preferRelativeResize="0"/>
          <p:nvPr/>
        </p:nvPicPr>
        <p:blipFill>
          <a:blip r:embed="rId4">
            <a:alphaModFix/>
          </a:blip>
          <a:stretch>
            <a:fillRect/>
          </a:stretch>
        </p:blipFill>
        <p:spPr>
          <a:xfrm>
            <a:off x="207950" y="1441375"/>
            <a:ext cx="3280925" cy="28386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87"/>
          <p:cNvSpPr txBox="1">
            <a:spLocks noGrp="1"/>
          </p:cNvSpPr>
          <p:nvPr>
            <p:ph type="title"/>
          </p:nvPr>
        </p:nvSpPr>
        <p:spPr>
          <a:xfrm>
            <a:off x="1196300" y="315642"/>
            <a:ext cx="738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a:t>Non-statutory guidance to the EYFS: </a:t>
            </a:r>
            <a:endParaRPr sz="2600"/>
          </a:p>
          <a:p>
            <a:pPr marL="0" lvl="0" indent="0" algn="l" rtl="0">
              <a:spcBef>
                <a:spcPts val="0"/>
              </a:spcBef>
              <a:spcAft>
                <a:spcPts val="0"/>
              </a:spcAft>
              <a:buNone/>
            </a:pPr>
            <a:r>
              <a:rPr lang="en-GB" sz="2600"/>
              <a:t>Birth to Five Matters </a:t>
            </a:r>
            <a:endParaRPr sz="2600"/>
          </a:p>
        </p:txBody>
      </p:sp>
      <p:sp>
        <p:nvSpPr>
          <p:cNvPr id="502" name="Google Shape;502;p87"/>
          <p:cNvSpPr txBox="1"/>
          <p:nvPr/>
        </p:nvSpPr>
        <p:spPr>
          <a:xfrm>
            <a:off x="2688400" y="1321975"/>
            <a:ext cx="6165600" cy="24012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GB" sz="1800"/>
              <a:t>Observation, Assessment and planning</a:t>
            </a:r>
            <a:endParaRPr sz="1800"/>
          </a:p>
          <a:p>
            <a:pPr marL="457200" lvl="0" indent="-342900" algn="l" rtl="0">
              <a:spcBef>
                <a:spcPts val="0"/>
              </a:spcBef>
              <a:spcAft>
                <a:spcPts val="0"/>
              </a:spcAft>
              <a:buSzPts val="1800"/>
              <a:buChar char="●"/>
            </a:pPr>
            <a:r>
              <a:rPr lang="en-GB" sz="1800"/>
              <a:t>Overview of characteristics of effective learning and areas of learning and development</a:t>
            </a:r>
            <a:endParaRPr sz="1800"/>
          </a:p>
          <a:p>
            <a:pPr marL="457200" lvl="0" indent="-342900" algn="l" rtl="0">
              <a:spcBef>
                <a:spcPts val="0"/>
              </a:spcBef>
              <a:spcAft>
                <a:spcPts val="0"/>
              </a:spcAft>
              <a:buSzPts val="1800"/>
              <a:buChar char="●"/>
            </a:pPr>
            <a:r>
              <a:rPr lang="en-GB" sz="1800"/>
              <a:t>Using birth to five matters to support development and learning</a:t>
            </a:r>
            <a:endParaRPr sz="1800"/>
          </a:p>
          <a:p>
            <a:pPr marL="457200" lvl="0" indent="-342900" algn="l" rtl="0">
              <a:spcBef>
                <a:spcPts val="0"/>
              </a:spcBef>
              <a:spcAft>
                <a:spcPts val="0"/>
              </a:spcAft>
              <a:buSzPts val="1800"/>
              <a:buChar char="●"/>
            </a:pPr>
            <a:r>
              <a:rPr lang="en-GB" sz="1800"/>
              <a:t>Characteristics of Effective learning</a:t>
            </a:r>
            <a:endParaRPr sz="1800"/>
          </a:p>
          <a:p>
            <a:pPr marL="457200" lvl="0" indent="-342900" algn="l" rtl="0">
              <a:spcBef>
                <a:spcPts val="0"/>
              </a:spcBef>
              <a:spcAft>
                <a:spcPts val="0"/>
              </a:spcAft>
              <a:buSzPts val="1800"/>
              <a:buChar char="●"/>
            </a:pPr>
            <a:r>
              <a:rPr lang="en-GB" sz="1800"/>
              <a:t>The seven areas of learning </a:t>
            </a:r>
            <a:endParaRPr sz="1800"/>
          </a:p>
          <a:p>
            <a:pPr marL="457200" lvl="0" indent="0" algn="l" rtl="0">
              <a:spcBef>
                <a:spcPts val="0"/>
              </a:spcBef>
              <a:spcAft>
                <a:spcPts val="0"/>
              </a:spcAft>
              <a:buNone/>
            </a:pPr>
            <a:endParaRPr sz="1800"/>
          </a:p>
        </p:txBody>
      </p:sp>
      <p:pic>
        <p:nvPicPr>
          <p:cNvPr id="503" name="Google Shape;503;p87"/>
          <p:cNvPicPr preferRelativeResize="0"/>
          <p:nvPr/>
        </p:nvPicPr>
        <p:blipFill>
          <a:blip r:embed="rId3">
            <a:alphaModFix/>
          </a:blip>
          <a:stretch>
            <a:fillRect/>
          </a:stretch>
        </p:blipFill>
        <p:spPr>
          <a:xfrm>
            <a:off x="1074450" y="1690300"/>
            <a:ext cx="1409700" cy="12954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88"/>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510" name="Google Shape;510;p88"/>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89"/>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8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517" name="Google Shape;517;p89"/>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45"/>
          <p:cNvPicPr preferRelativeResize="0"/>
          <p:nvPr/>
        </p:nvPicPr>
        <p:blipFill rotWithShape="1">
          <a:blip r:embed="rId3">
            <a:alphaModFix/>
          </a:blip>
          <a:srcRect/>
          <a:stretch/>
        </p:blipFill>
        <p:spPr>
          <a:xfrm>
            <a:off x="441984" y="4785355"/>
            <a:ext cx="1731188" cy="202846"/>
          </a:xfrm>
          <a:prstGeom prst="rect">
            <a:avLst/>
          </a:prstGeom>
          <a:noFill/>
          <a:ln>
            <a:noFill/>
          </a:ln>
        </p:spPr>
      </p:pic>
      <p:pic>
        <p:nvPicPr>
          <p:cNvPr id="226" name="Google Shape;226;p45"/>
          <p:cNvPicPr preferRelativeResize="0"/>
          <p:nvPr/>
        </p:nvPicPr>
        <p:blipFill rotWithShape="1">
          <a:blip r:embed="rId4">
            <a:alphaModFix/>
          </a:blip>
          <a:srcRect/>
          <a:stretch/>
        </p:blipFill>
        <p:spPr>
          <a:xfrm>
            <a:off x="7130399" y="4785355"/>
            <a:ext cx="1322567" cy="232257"/>
          </a:xfrm>
          <a:prstGeom prst="rect">
            <a:avLst/>
          </a:prstGeom>
          <a:noFill/>
          <a:ln>
            <a:noFill/>
          </a:ln>
        </p:spPr>
      </p:pic>
      <p:pic>
        <p:nvPicPr>
          <p:cNvPr id="227" name="Google Shape;227;p45"/>
          <p:cNvPicPr preferRelativeResize="0"/>
          <p:nvPr/>
        </p:nvPicPr>
        <p:blipFill rotWithShape="1">
          <a:blip r:embed="rId5">
            <a:alphaModFix/>
          </a:blip>
          <a:srcRect/>
          <a:stretch/>
        </p:blipFill>
        <p:spPr>
          <a:xfrm>
            <a:off x="0" y="0"/>
            <a:ext cx="1852784" cy="1375538"/>
          </a:xfrm>
          <a:prstGeom prst="rect">
            <a:avLst/>
          </a:prstGeom>
          <a:noFill/>
          <a:ln>
            <a:noFill/>
          </a:ln>
        </p:spPr>
      </p:pic>
      <p:sp>
        <p:nvSpPr>
          <p:cNvPr id="228" name="Google Shape;228;p45"/>
          <p:cNvSpPr txBox="1"/>
          <p:nvPr/>
        </p:nvSpPr>
        <p:spPr>
          <a:xfrm>
            <a:off x="1645600" y="6"/>
            <a:ext cx="7987200" cy="30168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800"/>
              </a:spcBef>
              <a:spcAft>
                <a:spcPts val="0"/>
              </a:spcAft>
              <a:buClr>
                <a:srgbClr val="000000"/>
              </a:buClr>
              <a:buSzPts val="2400"/>
              <a:buFont typeface="Arial"/>
              <a:buNone/>
            </a:pPr>
            <a:r>
              <a:rPr lang="en-GB" sz="2400" b="1">
                <a:solidFill>
                  <a:schemeClr val="dk1"/>
                </a:solidFill>
                <a:latin typeface="Calibri"/>
                <a:ea typeface="Calibri"/>
                <a:cs typeface="Calibri"/>
                <a:sym typeface="Calibri"/>
              </a:rPr>
              <a:t>Statutory Framework for the EYFS</a:t>
            </a:r>
            <a:endParaRPr sz="2300">
              <a:solidFill>
                <a:schemeClr val="dk1"/>
              </a:solidFill>
              <a:latin typeface="Calibri"/>
              <a:ea typeface="Calibri"/>
              <a:cs typeface="Calibri"/>
              <a:sym typeface="Calibri"/>
            </a:endParaRPr>
          </a:p>
          <a:p>
            <a:pPr marL="0" marR="0" lvl="0" indent="0" algn="l" rtl="0">
              <a:lnSpc>
                <a:spcPct val="90000"/>
              </a:lnSpc>
              <a:spcBef>
                <a:spcPts val="800"/>
              </a:spcBef>
              <a:spcAft>
                <a:spcPts val="0"/>
              </a:spcAft>
              <a:buNone/>
            </a:pPr>
            <a:r>
              <a:rPr lang="en-GB" sz="2300">
                <a:solidFill>
                  <a:schemeClr val="dk1"/>
                </a:solidFill>
                <a:latin typeface="Calibri"/>
                <a:ea typeface="Calibri"/>
                <a:cs typeface="Calibri"/>
                <a:sym typeface="Calibri"/>
              </a:rPr>
              <a:t>Section 1. Learning and development</a:t>
            </a:r>
            <a:endParaRPr sz="2300">
              <a:solidFill>
                <a:schemeClr val="dk1"/>
              </a:solidFill>
              <a:latin typeface="Calibri"/>
              <a:ea typeface="Calibri"/>
              <a:cs typeface="Calibri"/>
              <a:sym typeface="Calibri"/>
            </a:endParaRPr>
          </a:p>
          <a:p>
            <a:pPr marL="0" marR="0" lvl="0" indent="0" algn="l" rtl="0">
              <a:lnSpc>
                <a:spcPct val="90000"/>
              </a:lnSpc>
              <a:spcBef>
                <a:spcPts val="800"/>
              </a:spcBef>
              <a:spcAft>
                <a:spcPts val="0"/>
              </a:spcAft>
              <a:buNone/>
            </a:pPr>
            <a:endParaRPr sz="2300">
              <a:solidFill>
                <a:schemeClr val="dk1"/>
              </a:solidFill>
              <a:latin typeface="Calibri"/>
              <a:ea typeface="Calibri"/>
              <a:cs typeface="Calibri"/>
              <a:sym typeface="Calibri"/>
            </a:endParaRPr>
          </a:p>
        </p:txBody>
      </p:sp>
      <p:graphicFrame>
        <p:nvGraphicFramePr>
          <p:cNvPr id="229" name="Google Shape;229;p45"/>
          <p:cNvGraphicFramePr/>
          <p:nvPr/>
        </p:nvGraphicFramePr>
        <p:xfrm>
          <a:off x="997750" y="894003"/>
          <a:ext cx="3000000" cy="3000000"/>
        </p:xfrm>
        <a:graphic>
          <a:graphicData uri="http://schemas.openxmlformats.org/drawingml/2006/table">
            <a:tbl>
              <a:tblPr>
                <a:noFill/>
                <a:tableStyleId>{90AC6DF1-F3DE-4399-B98E-1E59F5D2323D}</a:tableStyleId>
              </a:tblPr>
              <a:tblGrid>
                <a:gridCol w="3319425"/>
                <a:gridCol w="3319425"/>
              </a:tblGrid>
              <a:tr h="355700">
                <a:tc>
                  <a:txBody>
                    <a:bodyPr/>
                    <a:lstStyle/>
                    <a:p>
                      <a:pPr marL="0" lvl="0" indent="0" algn="l" rtl="0">
                        <a:spcBef>
                          <a:spcPts val="0"/>
                        </a:spcBef>
                        <a:spcAft>
                          <a:spcPts val="0"/>
                        </a:spcAft>
                        <a:buNone/>
                      </a:pPr>
                      <a:r>
                        <a:rPr lang="en-GB" sz="1400"/>
                        <a:t>Current ELGs</a:t>
                      </a:r>
                      <a:endParaRPr sz="1400"/>
                    </a:p>
                  </a:txBody>
                  <a:tcPr marL="68575" marR="68575" marT="68575" marB="68575">
                    <a:solidFill>
                      <a:srgbClr val="A4C2F4"/>
                    </a:solidFill>
                  </a:tcPr>
                </a:tc>
                <a:tc>
                  <a:txBody>
                    <a:bodyPr/>
                    <a:lstStyle/>
                    <a:p>
                      <a:pPr marL="0" lvl="0" indent="0" algn="l" rtl="0">
                        <a:spcBef>
                          <a:spcPts val="0"/>
                        </a:spcBef>
                        <a:spcAft>
                          <a:spcPts val="0"/>
                        </a:spcAft>
                        <a:buNone/>
                      </a:pPr>
                      <a:r>
                        <a:rPr lang="en-GB" sz="1400"/>
                        <a:t>Reformed ELGs</a:t>
                      </a:r>
                      <a:endParaRPr sz="1400"/>
                    </a:p>
                  </a:txBody>
                  <a:tcPr marL="68575" marR="68575" marT="68575" marB="68575">
                    <a:lnB w="9525" cap="flat" cmpd="sng">
                      <a:solidFill>
                        <a:srgbClr val="9E9E9E"/>
                      </a:solidFill>
                      <a:prstDash val="solid"/>
                      <a:round/>
                      <a:headEnd type="none" w="sm" len="sm"/>
                      <a:tailEnd type="none" w="sm" len="sm"/>
                    </a:lnB>
                    <a:solidFill>
                      <a:srgbClr val="A4C2F4"/>
                    </a:solidFill>
                  </a:tcPr>
                </a:tc>
              </a:tr>
              <a:tr h="895700">
                <a:tc>
                  <a:txBody>
                    <a:bodyPr/>
                    <a:lstStyle/>
                    <a:p>
                      <a:pPr marL="0" lvl="0" indent="0" algn="l" rtl="0">
                        <a:spcBef>
                          <a:spcPts val="0"/>
                        </a:spcBef>
                        <a:spcAft>
                          <a:spcPts val="0"/>
                        </a:spcAft>
                        <a:buNone/>
                      </a:pPr>
                      <a:r>
                        <a:rPr lang="en-GB" sz="1400"/>
                        <a:t>Literacy</a:t>
                      </a:r>
                      <a:endParaRPr sz="1400"/>
                    </a:p>
                    <a:p>
                      <a:pPr marL="342900" lvl="0" indent="-254000" algn="l" rtl="0">
                        <a:spcBef>
                          <a:spcPts val="0"/>
                        </a:spcBef>
                        <a:spcAft>
                          <a:spcPts val="0"/>
                        </a:spcAft>
                        <a:buSzPts val="1400"/>
                        <a:buChar char="●"/>
                      </a:pPr>
                      <a:r>
                        <a:rPr lang="en-GB" sz="1400"/>
                        <a:t>Reading </a:t>
                      </a:r>
                      <a:endParaRPr sz="1400"/>
                    </a:p>
                    <a:p>
                      <a:pPr marL="342900" lvl="0" indent="-254000" algn="l" rtl="0">
                        <a:spcBef>
                          <a:spcPts val="0"/>
                        </a:spcBef>
                        <a:spcAft>
                          <a:spcPts val="0"/>
                        </a:spcAft>
                        <a:buSzPts val="1400"/>
                        <a:buChar char="●"/>
                      </a:pPr>
                      <a:r>
                        <a:rPr lang="en-GB" sz="1400"/>
                        <a:t>Writing</a:t>
                      </a:r>
                      <a:endParaRPr sz="1400"/>
                    </a:p>
                  </a:txBody>
                  <a:tcPr marL="68575" marR="68575" marT="68575" marB="6857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GB" sz="1400"/>
                        <a:t>Literacy</a:t>
                      </a:r>
                      <a:endParaRPr sz="1400"/>
                    </a:p>
                    <a:p>
                      <a:pPr marL="342900" lvl="0" indent="-254000" algn="l" rtl="0">
                        <a:spcBef>
                          <a:spcPts val="0"/>
                        </a:spcBef>
                        <a:spcAft>
                          <a:spcPts val="0"/>
                        </a:spcAft>
                        <a:buSzPts val="1400"/>
                        <a:buChar char="●"/>
                      </a:pPr>
                      <a:r>
                        <a:rPr lang="en-GB" sz="1400"/>
                        <a:t>Comprehension</a:t>
                      </a:r>
                      <a:endParaRPr sz="1400"/>
                    </a:p>
                    <a:p>
                      <a:pPr marL="342900" lvl="0" indent="-254000" algn="l" rtl="0">
                        <a:spcBef>
                          <a:spcPts val="0"/>
                        </a:spcBef>
                        <a:spcAft>
                          <a:spcPts val="0"/>
                        </a:spcAft>
                        <a:buSzPts val="1400"/>
                        <a:buChar char="●"/>
                      </a:pPr>
                      <a:r>
                        <a:rPr lang="en-GB" sz="1400"/>
                        <a:t>Word Reading</a:t>
                      </a:r>
                      <a:endParaRPr sz="1400"/>
                    </a:p>
                    <a:p>
                      <a:pPr marL="342900" lvl="0" indent="-254000" algn="l" rtl="0">
                        <a:spcBef>
                          <a:spcPts val="0"/>
                        </a:spcBef>
                        <a:spcAft>
                          <a:spcPts val="0"/>
                        </a:spcAft>
                        <a:buSzPts val="1400"/>
                        <a:buChar char="●"/>
                      </a:pPr>
                      <a:r>
                        <a:rPr lang="en-GB" sz="1400"/>
                        <a:t>Writing</a:t>
                      </a:r>
                      <a:endParaRPr sz="140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705350">
                <a:tc>
                  <a:txBody>
                    <a:bodyPr/>
                    <a:lstStyle/>
                    <a:p>
                      <a:pPr marL="0" lvl="0" indent="0" algn="l" rtl="0">
                        <a:spcBef>
                          <a:spcPts val="0"/>
                        </a:spcBef>
                        <a:spcAft>
                          <a:spcPts val="0"/>
                        </a:spcAft>
                        <a:buNone/>
                      </a:pPr>
                      <a:r>
                        <a:rPr lang="en-GB" sz="1400"/>
                        <a:t>Mathematics</a:t>
                      </a:r>
                      <a:endParaRPr sz="1400"/>
                    </a:p>
                    <a:p>
                      <a:pPr marL="342900" lvl="0" indent="-254000" algn="l" rtl="0">
                        <a:spcBef>
                          <a:spcPts val="0"/>
                        </a:spcBef>
                        <a:spcAft>
                          <a:spcPts val="0"/>
                        </a:spcAft>
                        <a:buSzPts val="1400"/>
                        <a:buChar char="●"/>
                      </a:pPr>
                      <a:r>
                        <a:rPr lang="en-GB" sz="1400"/>
                        <a:t>Numbers</a:t>
                      </a:r>
                      <a:endParaRPr sz="1400"/>
                    </a:p>
                    <a:p>
                      <a:pPr marL="342900" lvl="0" indent="-254000" algn="l" rtl="0">
                        <a:spcBef>
                          <a:spcPts val="0"/>
                        </a:spcBef>
                        <a:spcAft>
                          <a:spcPts val="0"/>
                        </a:spcAft>
                        <a:buSzPts val="1400"/>
                        <a:buChar char="●"/>
                      </a:pPr>
                      <a:r>
                        <a:rPr lang="en-GB" sz="1400"/>
                        <a:t>Shape, Space and Measures</a:t>
                      </a:r>
                      <a:endParaRPr sz="1400"/>
                    </a:p>
                  </a:txBody>
                  <a:tcPr marL="68575" marR="68575" marT="68575" marB="6857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GB" sz="1400"/>
                        <a:t>Mathematics</a:t>
                      </a:r>
                      <a:endParaRPr sz="1400"/>
                    </a:p>
                    <a:p>
                      <a:pPr marL="342900" lvl="0" indent="-254000" algn="l" rtl="0">
                        <a:spcBef>
                          <a:spcPts val="0"/>
                        </a:spcBef>
                        <a:spcAft>
                          <a:spcPts val="0"/>
                        </a:spcAft>
                        <a:buSzPts val="1400"/>
                        <a:buChar char="●"/>
                      </a:pPr>
                      <a:r>
                        <a:rPr lang="en-GB" sz="1400"/>
                        <a:t>Number</a:t>
                      </a:r>
                      <a:endParaRPr sz="1400"/>
                    </a:p>
                    <a:p>
                      <a:pPr marL="342900" lvl="0" indent="-254000" algn="l" rtl="0">
                        <a:spcBef>
                          <a:spcPts val="0"/>
                        </a:spcBef>
                        <a:spcAft>
                          <a:spcPts val="0"/>
                        </a:spcAft>
                        <a:buSzPts val="1400"/>
                        <a:buChar char="●"/>
                      </a:pPr>
                      <a:r>
                        <a:rPr lang="en-GB" sz="1400"/>
                        <a:t>Number Patterns</a:t>
                      </a:r>
                      <a:endParaRPr sz="140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895700">
                <a:tc>
                  <a:txBody>
                    <a:bodyPr/>
                    <a:lstStyle/>
                    <a:p>
                      <a:pPr marL="0" lvl="0" indent="0" algn="l" rtl="0">
                        <a:spcBef>
                          <a:spcPts val="0"/>
                        </a:spcBef>
                        <a:spcAft>
                          <a:spcPts val="0"/>
                        </a:spcAft>
                        <a:buNone/>
                      </a:pPr>
                      <a:r>
                        <a:rPr lang="en-GB" sz="1400"/>
                        <a:t>Understanding the world</a:t>
                      </a:r>
                      <a:endParaRPr sz="1400"/>
                    </a:p>
                    <a:p>
                      <a:pPr marL="342900" lvl="0" indent="-254000" algn="l" rtl="0">
                        <a:spcBef>
                          <a:spcPts val="0"/>
                        </a:spcBef>
                        <a:spcAft>
                          <a:spcPts val="0"/>
                        </a:spcAft>
                        <a:buSzPts val="1400"/>
                        <a:buChar char="●"/>
                      </a:pPr>
                      <a:r>
                        <a:rPr lang="en-GB" sz="1400"/>
                        <a:t>People and Communities</a:t>
                      </a:r>
                      <a:endParaRPr sz="1400"/>
                    </a:p>
                    <a:p>
                      <a:pPr marL="342900" lvl="0" indent="-254000" algn="l" rtl="0">
                        <a:spcBef>
                          <a:spcPts val="0"/>
                        </a:spcBef>
                        <a:spcAft>
                          <a:spcPts val="0"/>
                        </a:spcAft>
                        <a:buSzPts val="1400"/>
                        <a:buChar char="●"/>
                      </a:pPr>
                      <a:r>
                        <a:rPr lang="en-GB" sz="1400"/>
                        <a:t>The </a:t>
                      </a:r>
                      <a:r>
                        <a:rPr lang="en-GB"/>
                        <a:t>W</a:t>
                      </a:r>
                      <a:r>
                        <a:rPr lang="en-GB" sz="1400"/>
                        <a:t>orld</a:t>
                      </a:r>
                      <a:endParaRPr sz="1400"/>
                    </a:p>
                    <a:p>
                      <a:pPr marL="342900" lvl="0" indent="-254000" algn="l" rtl="0">
                        <a:spcBef>
                          <a:spcPts val="0"/>
                        </a:spcBef>
                        <a:spcAft>
                          <a:spcPts val="0"/>
                        </a:spcAft>
                        <a:buSzPts val="1400"/>
                        <a:buChar char="●"/>
                      </a:pPr>
                      <a:r>
                        <a:rPr lang="en-GB" sz="1400"/>
                        <a:t>Technology</a:t>
                      </a:r>
                      <a:endParaRPr sz="1400"/>
                    </a:p>
                  </a:txBody>
                  <a:tcPr marL="68575" marR="68575" marT="68575" marB="6857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GB" sz="1400"/>
                        <a:t>Understanding the world</a:t>
                      </a:r>
                      <a:endParaRPr sz="1400"/>
                    </a:p>
                    <a:p>
                      <a:pPr marL="342900" lvl="0" indent="-254000" algn="l" rtl="0">
                        <a:spcBef>
                          <a:spcPts val="0"/>
                        </a:spcBef>
                        <a:spcAft>
                          <a:spcPts val="0"/>
                        </a:spcAft>
                        <a:buSzPts val="1400"/>
                        <a:buChar char="●"/>
                      </a:pPr>
                      <a:r>
                        <a:rPr lang="en-GB" sz="1400"/>
                        <a:t>Past and Present</a:t>
                      </a:r>
                      <a:endParaRPr sz="1400"/>
                    </a:p>
                    <a:p>
                      <a:pPr marL="342900" lvl="0" indent="-254000" algn="l" rtl="0">
                        <a:spcBef>
                          <a:spcPts val="0"/>
                        </a:spcBef>
                        <a:spcAft>
                          <a:spcPts val="0"/>
                        </a:spcAft>
                        <a:buSzPts val="1400"/>
                        <a:buChar char="●"/>
                      </a:pPr>
                      <a:r>
                        <a:rPr lang="en-GB" sz="1400"/>
                        <a:t>People, Culture and Communities</a:t>
                      </a:r>
                      <a:endParaRPr sz="1400"/>
                    </a:p>
                    <a:p>
                      <a:pPr marL="342900" lvl="0" indent="-254000" algn="l" rtl="0">
                        <a:spcBef>
                          <a:spcPts val="0"/>
                        </a:spcBef>
                        <a:spcAft>
                          <a:spcPts val="0"/>
                        </a:spcAft>
                        <a:buSzPts val="1400"/>
                        <a:buChar char="●"/>
                      </a:pPr>
                      <a:r>
                        <a:rPr lang="en-GB" sz="1400"/>
                        <a:t>The Natural World</a:t>
                      </a:r>
                      <a:endParaRPr sz="140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738775">
                <a:tc>
                  <a:txBody>
                    <a:bodyPr/>
                    <a:lstStyle/>
                    <a:p>
                      <a:pPr marL="0" lvl="0" indent="0" algn="l" rtl="0">
                        <a:spcBef>
                          <a:spcPts val="0"/>
                        </a:spcBef>
                        <a:spcAft>
                          <a:spcPts val="0"/>
                        </a:spcAft>
                        <a:buNone/>
                      </a:pPr>
                      <a:r>
                        <a:rPr lang="en-GB" sz="1400"/>
                        <a:t>Expressive Arts and Design</a:t>
                      </a:r>
                      <a:endParaRPr sz="1400"/>
                    </a:p>
                    <a:p>
                      <a:pPr marL="342900" lvl="0" indent="-254000" algn="l" rtl="0">
                        <a:spcBef>
                          <a:spcPts val="0"/>
                        </a:spcBef>
                        <a:spcAft>
                          <a:spcPts val="0"/>
                        </a:spcAft>
                        <a:buSzPts val="1400"/>
                        <a:buChar char="●"/>
                      </a:pPr>
                      <a:r>
                        <a:rPr lang="en-GB" sz="1400"/>
                        <a:t>Exploring and Using Media</a:t>
                      </a:r>
                      <a:endParaRPr sz="1400"/>
                    </a:p>
                    <a:p>
                      <a:pPr marL="342900" lvl="0" indent="-254000" algn="l" rtl="0">
                        <a:spcBef>
                          <a:spcPts val="0"/>
                        </a:spcBef>
                        <a:spcAft>
                          <a:spcPts val="0"/>
                        </a:spcAft>
                        <a:buSzPts val="1400"/>
                        <a:buChar char="●"/>
                      </a:pPr>
                      <a:r>
                        <a:rPr lang="en-GB" sz="1400"/>
                        <a:t>Being Imaginative</a:t>
                      </a:r>
                      <a:endParaRPr sz="1400"/>
                    </a:p>
                  </a:txBody>
                  <a:tcPr marL="68575" marR="68575" marT="68575" marB="6857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GB" sz="1400"/>
                        <a:t>Expressive Arts and Design</a:t>
                      </a:r>
                      <a:endParaRPr sz="1400"/>
                    </a:p>
                    <a:p>
                      <a:pPr marL="342900" lvl="0" indent="-254000" algn="l" rtl="0">
                        <a:spcBef>
                          <a:spcPts val="0"/>
                        </a:spcBef>
                        <a:spcAft>
                          <a:spcPts val="0"/>
                        </a:spcAft>
                        <a:buSzPts val="1400"/>
                        <a:buChar char="●"/>
                      </a:pPr>
                      <a:r>
                        <a:rPr lang="en-GB" sz="1400"/>
                        <a:t>Creating with materials</a:t>
                      </a:r>
                      <a:endParaRPr sz="1400"/>
                    </a:p>
                    <a:p>
                      <a:pPr marL="342900" lvl="0" indent="-254000" algn="l" rtl="0">
                        <a:spcBef>
                          <a:spcPts val="0"/>
                        </a:spcBef>
                        <a:spcAft>
                          <a:spcPts val="0"/>
                        </a:spcAft>
                        <a:buSzPts val="1400"/>
                        <a:buChar char="●"/>
                      </a:pPr>
                      <a:r>
                        <a:rPr lang="en-GB" sz="1400"/>
                        <a:t>Being Imaginative and expressive</a:t>
                      </a:r>
                      <a:endParaRPr sz="140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9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523" name="Google Shape;523;p90"/>
          <p:cNvPicPr preferRelativeResize="0"/>
          <p:nvPr/>
        </p:nvPicPr>
        <p:blipFill>
          <a:blip r:embed="rId3">
            <a:alphaModFix/>
          </a:blip>
          <a:stretch>
            <a:fillRect/>
          </a:stretch>
        </p:blipFill>
        <p:spPr>
          <a:xfrm>
            <a:off x="899825" y="436425"/>
            <a:ext cx="8055325" cy="45141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91"/>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p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530" name="Google Shape;530;p91"/>
          <p:cNvPicPr preferRelativeResize="0"/>
          <p:nvPr/>
        </p:nvPicPr>
        <p:blipFill>
          <a:blip r:embed="rId3">
            <a:alphaModFix/>
          </a:blip>
          <a:stretch>
            <a:fillRect/>
          </a:stretch>
        </p:blipFill>
        <p:spPr>
          <a:xfrm>
            <a:off x="0" y="0"/>
            <a:ext cx="9144001" cy="5143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92"/>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p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537" name="Google Shape;537;p9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93"/>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p9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544" name="Google Shape;544;p9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4"/>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p9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551" name="Google Shape;551;p9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9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8" name="Google Shape;558;p9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96"/>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500" u="sng">
                <a:solidFill>
                  <a:schemeClr val="hlink"/>
                </a:solidFill>
                <a:hlinkClick r:id="rId3"/>
              </a:rPr>
              <a:t>https://www.youtube.com/watch?v=HSs4U77dZLI</a:t>
            </a:r>
            <a:r>
              <a:rPr lang="en-GB" sz="2500"/>
              <a:t> </a:t>
            </a:r>
            <a:endParaRPr sz="2500"/>
          </a:p>
        </p:txBody>
      </p:sp>
      <p:pic>
        <p:nvPicPr>
          <p:cNvPr id="564" name="Google Shape;564;p96"/>
          <p:cNvPicPr preferRelativeResize="0"/>
          <p:nvPr/>
        </p:nvPicPr>
        <p:blipFill>
          <a:blip r:embed="rId4">
            <a:alphaModFix/>
          </a:blip>
          <a:stretch>
            <a:fillRect/>
          </a:stretch>
        </p:blipFill>
        <p:spPr>
          <a:xfrm>
            <a:off x="1510225" y="1248950"/>
            <a:ext cx="6123549" cy="31421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7"/>
          <p:cNvSpPr txBox="1">
            <a:spLocks noGrp="1"/>
          </p:cNvSpPr>
          <p:nvPr>
            <p:ph type="title"/>
          </p:nvPr>
        </p:nvSpPr>
        <p:spPr>
          <a:xfrm>
            <a:off x="1188850" y="403550"/>
            <a:ext cx="7380600" cy="114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Further resources on the revised EYFS</a:t>
            </a:r>
            <a:endParaRPr/>
          </a:p>
          <a:p>
            <a:pPr marL="0" lvl="0" indent="0" algn="l" rtl="0">
              <a:spcBef>
                <a:spcPts val="0"/>
              </a:spcBef>
              <a:spcAft>
                <a:spcPts val="0"/>
              </a:spcAft>
              <a:buNone/>
            </a:pPr>
            <a:endParaRPr/>
          </a:p>
        </p:txBody>
      </p:sp>
      <p:sp>
        <p:nvSpPr>
          <p:cNvPr id="570" name="Google Shape;570;p97"/>
          <p:cNvSpPr txBox="1">
            <a:spLocks noGrp="1"/>
          </p:cNvSpPr>
          <p:nvPr>
            <p:ph type="body" idx="1"/>
          </p:nvPr>
        </p:nvSpPr>
        <p:spPr>
          <a:xfrm>
            <a:off x="489425" y="1101250"/>
            <a:ext cx="8520600" cy="3714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sz="2200">
                <a:solidFill>
                  <a:schemeClr val="dk1"/>
                </a:solidFill>
              </a:rPr>
              <a:t>A whole range of vodcasts and videos from NCB:</a:t>
            </a:r>
            <a:endParaRPr sz="2200">
              <a:solidFill>
                <a:schemeClr val="dk1"/>
              </a:solidFill>
            </a:endParaRPr>
          </a:p>
          <a:p>
            <a:pPr marL="0" lvl="0" indent="0" algn="l" rtl="0">
              <a:lnSpc>
                <a:spcPct val="100000"/>
              </a:lnSpc>
              <a:spcBef>
                <a:spcPts val="0"/>
              </a:spcBef>
              <a:spcAft>
                <a:spcPts val="0"/>
              </a:spcAft>
              <a:buNone/>
            </a:pPr>
            <a:r>
              <a:rPr lang="en-GB" sz="1900" u="sng">
                <a:solidFill>
                  <a:schemeClr val="hlink"/>
                </a:solidFill>
                <a:hlinkClick r:id="rId3"/>
              </a:rPr>
              <a:t>https://www.youtube.com/channel/UCeb4IQMAYKPXmpg8f-jaE-w/videos</a:t>
            </a:r>
            <a:endParaRPr sz="1900">
              <a:solidFill>
                <a:schemeClr val="dk1"/>
              </a:solidFill>
            </a:endParaRPr>
          </a:p>
          <a:p>
            <a:pPr marL="0" lvl="0" indent="0" algn="l" rtl="0">
              <a:lnSpc>
                <a:spcPct val="100000"/>
              </a:lnSpc>
              <a:spcBef>
                <a:spcPts val="0"/>
              </a:spcBef>
              <a:spcAft>
                <a:spcPts val="0"/>
              </a:spcAft>
              <a:buNone/>
            </a:pPr>
            <a:endParaRPr sz="2900">
              <a:solidFill>
                <a:schemeClr val="dk1"/>
              </a:solidFill>
            </a:endParaRPr>
          </a:p>
          <a:p>
            <a:pPr marL="0" lvl="0" indent="0" algn="l" rtl="0">
              <a:spcBef>
                <a:spcPts val="0"/>
              </a:spcBef>
              <a:spcAft>
                <a:spcPts val="0"/>
              </a:spcAft>
              <a:buNone/>
            </a:pPr>
            <a:r>
              <a:rPr lang="en-GB" sz="2200">
                <a:solidFill>
                  <a:schemeClr val="dk1"/>
                </a:solidFill>
              </a:rPr>
              <a:t>Early Years Alliance webinar:</a:t>
            </a:r>
            <a:endParaRPr sz="2200">
              <a:solidFill>
                <a:schemeClr val="dk1"/>
              </a:solidFill>
            </a:endParaRPr>
          </a:p>
          <a:p>
            <a:pPr marL="0" lvl="0" indent="0" algn="l" rtl="0">
              <a:lnSpc>
                <a:spcPct val="100000"/>
              </a:lnSpc>
              <a:spcBef>
                <a:spcPts val="0"/>
              </a:spcBef>
              <a:spcAft>
                <a:spcPts val="0"/>
              </a:spcAft>
              <a:buNone/>
            </a:pPr>
            <a:r>
              <a:rPr lang="en-GB" sz="1900" u="sng">
                <a:solidFill>
                  <a:schemeClr val="accent5"/>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https://www.youtube.com/watch?v=tCY4znjZa5Y</a:t>
            </a:r>
            <a:r>
              <a:rPr lang="en-GB" sz="1900">
                <a:solidFill>
                  <a:schemeClr val="dk1"/>
                </a:solidFill>
              </a:rPr>
              <a:t> </a:t>
            </a:r>
            <a:endParaRPr sz="1900">
              <a:solidFill>
                <a:schemeClr val="dk1"/>
              </a:solidFill>
            </a:endParaRPr>
          </a:p>
          <a:p>
            <a:pPr marL="0" lvl="0" indent="0" algn="l" rtl="0">
              <a:lnSpc>
                <a:spcPct val="100000"/>
              </a:lnSpc>
              <a:spcBef>
                <a:spcPts val="0"/>
              </a:spcBef>
              <a:spcAft>
                <a:spcPts val="0"/>
              </a:spcAft>
              <a:buNone/>
            </a:pPr>
            <a:endParaRPr sz="1900">
              <a:solidFill>
                <a:schemeClr val="dk1"/>
              </a:solidFill>
            </a:endParaRPr>
          </a:p>
          <a:p>
            <a:pPr marL="0" lvl="0" indent="0" algn="l" rtl="0">
              <a:lnSpc>
                <a:spcPct val="100000"/>
              </a:lnSpc>
              <a:spcBef>
                <a:spcPts val="0"/>
              </a:spcBef>
              <a:spcAft>
                <a:spcPts val="0"/>
              </a:spcAft>
              <a:buNone/>
            </a:pPr>
            <a:r>
              <a:rPr lang="en-GB" sz="1900">
                <a:solidFill>
                  <a:schemeClr val="dk1"/>
                </a:solidFill>
              </a:rPr>
              <a:t>FAQs:</a:t>
            </a:r>
            <a:endParaRPr sz="1900">
              <a:solidFill>
                <a:schemeClr val="dk1"/>
              </a:solidFill>
            </a:endParaRPr>
          </a:p>
          <a:p>
            <a:pPr marL="0" lvl="0" indent="0" algn="l" rtl="0">
              <a:lnSpc>
                <a:spcPct val="100000"/>
              </a:lnSpc>
              <a:spcBef>
                <a:spcPts val="0"/>
              </a:spcBef>
              <a:spcAft>
                <a:spcPts val="0"/>
              </a:spcAft>
              <a:buNone/>
            </a:pPr>
            <a:r>
              <a:rPr lang="en-GB" sz="1100">
                <a:solidFill>
                  <a:schemeClr val="dk1"/>
                </a:solidFill>
                <a:highlight>
                  <a:srgbClr val="FFFFFF"/>
                </a:highlight>
              </a:rPr>
              <a:t> </a:t>
            </a:r>
            <a:r>
              <a:rPr lang="en-GB" sz="1900" u="sng">
                <a:solidFill>
                  <a:srgbClr val="3498DB"/>
                </a:solidFill>
                <a:highlight>
                  <a:srgbClr val="FFFFFF"/>
                </a:highlight>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https://foundationyears.org.uk/2021/03/eyfs-reforms-local-authorities/</a:t>
            </a:r>
            <a:r>
              <a:rPr lang="en-GB" sz="1500">
                <a:solidFill>
                  <a:srgbClr val="3498DB"/>
                </a:solidFill>
                <a:highlight>
                  <a:srgbClr val="FFFFFF"/>
                </a:highlight>
              </a:rPr>
              <a:t>. </a:t>
            </a:r>
            <a:r>
              <a:rPr lang="en-GB" sz="1500">
                <a:solidFill>
                  <a:schemeClr val="dk1"/>
                </a:solidFill>
                <a:highlight>
                  <a:srgbClr val="FFFFFF"/>
                </a:highlight>
              </a:rPr>
              <a:t>Password: EYFS2021!</a:t>
            </a:r>
            <a:endParaRPr sz="23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8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98"/>
          <p:cNvSpPr txBox="1">
            <a:spLocks noGrp="1"/>
          </p:cNvSpPr>
          <p:nvPr>
            <p:ph type="body" idx="1"/>
          </p:nvPr>
        </p:nvSpPr>
        <p:spPr>
          <a:xfrm>
            <a:off x="733850" y="984350"/>
            <a:ext cx="7020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GB">
                <a:solidFill>
                  <a:schemeClr val="dk1"/>
                </a:solidFill>
              </a:rPr>
              <a:t>EYFS remains a play based curriculum</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Focus is Language, literacy and maths</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Importance of PSED for children and practitioners</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How young children learning remains unchanged</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Start with the child</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Reduce workload </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Focus on interactions </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Continue to focus on good practice - </a:t>
            </a:r>
            <a:endParaRPr>
              <a:solidFill>
                <a:schemeClr val="dk1"/>
              </a:solidFill>
            </a:endParaRPr>
          </a:p>
          <a:p>
            <a:pPr marL="914400" lvl="1" indent="-336550" algn="l" rtl="0">
              <a:spcBef>
                <a:spcPts val="0"/>
              </a:spcBef>
              <a:spcAft>
                <a:spcPts val="0"/>
              </a:spcAft>
              <a:buClr>
                <a:schemeClr val="dk1"/>
              </a:buClr>
              <a:buSzPts val="1700"/>
              <a:buChar char="○"/>
            </a:pPr>
            <a:r>
              <a:rPr lang="en-GB" sz="1700">
                <a:solidFill>
                  <a:schemeClr val="dk1"/>
                </a:solidFill>
              </a:rPr>
              <a:t>Don’t do for Ofsted, do it for the children</a:t>
            </a:r>
            <a:endParaRPr sz="1700">
              <a:solidFill>
                <a:schemeClr val="dk1"/>
              </a:solidFill>
            </a:endParaRPr>
          </a:p>
          <a:p>
            <a:pPr marL="0" lvl="0" indent="0" algn="l" rtl="0">
              <a:spcBef>
                <a:spcPts val="0"/>
              </a:spcBef>
              <a:spcAft>
                <a:spcPts val="1600"/>
              </a:spcAft>
              <a:buNone/>
            </a:pPr>
            <a:endParaRPr/>
          </a:p>
        </p:txBody>
      </p:sp>
      <p:sp>
        <p:nvSpPr>
          <p:cNvPr id="576" name="Google Shape;576;p98"/>
          <p:cNvSpPr txBox="1"/>
          <p:nvPr/>
        </p:nvSpPr>
        <p:spPr>
          <a:xfrm>
            <a:off x="1624925" y="185025"/>
            <a:ext cx="45345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900"/>
              <a:t>To sum up…..</a:t>
            </a:r>
            <a:endParaRPr sz="2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6"/>
          <p:cNvSpPr txBox="1">
            <a:spLocks noGrp="1"/>
          </p:cNvSpPr>
          <p:nvPr>
            <p:ph type="title"/>
          </p:nvPr>
        </p:nvSpPr>
        <p:spPr>
          <a:xfrm>
            <a:off x="1334300" y="456125"/>
            <a:ext cx="557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Rationale behind the reforms</a:t>
            </a:r>
            <a:endParaRPr/>
          </a:p>
          <a:p>
            <a:pPr marL="0" lvl="0" indent="0" algn="l" rtl="0">
              <a:spcBef>
                <a:spcPts val="0"/>
              </a:spcBef>
              <a:spcAft>
                <a:spcPts val="0"/>
              </a:spcAft>
              <a:buNone/>
            </a:pPr>
            <a:endParaRPr/>
          </a:p>
        </p:txBody>
      </p:sp>
      <p:sp>
        <p:nvSpPr>
          <p:cNvPr id="235" name="Google Shape;235;p46"/>
          <p:cNvSpPr txBox="1"/>
          <p:nvPr/>
        </p:nvSpPr>
        <p:spPr>
          <a:xfrm>
            <a:off x="611025" y="1028825"/>
            <a:ext cx="7743000" cy="33246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Char char="●"/>
            </a:pPr>
            <a:r>
              <a:rPr lang="en-GB" sz="1900"/>
              <a:t>Word Gap - By the age of three, more disadvantaged children are on average already almost a full year and a half behind their more affluent peers in their early language development</a:t>
            </a:r>
            <a:endParaRPr sz="1900"/>
          </a:p>
          <a:p>
            <a:pPr marL="457200" lvl="0" indent="-349250" algn="l" rtl="0">
              <a:spcBef>
                <a:spcPts val="0"/>
              </a:spcBef>
              <a:spcAft>
                <a:spcPts val="0"/>
              </a:spcAft>
              <a:buSzPts val="1900"/>
              <a:buChar char="●"/>
            </a:pPr>
            <a:r>
              <a:rPr lang="en-GB" sz="1900"/>
              <a:t>1 in 4 children who struggle with language at the age of five do not reach the expected standard in English at the end of Primary school</a:t>
            </a:r>
            <a:endParaRPr sz="1900"/>
          </a:p>
          <a:p>
            <a:pPr marL="457200" lvl="0" indent="-349250" algn="l" rtl="0">
              <a:spcBef>
                <a:spcPts val="0"/>
              </a:spcBef>
              <a:spcAft>
                <a:spcPts val="0"/>
              </a:spcAft>
              <a:buSzPts val="1900"/>
              <a:buChar char="●"/>
            </a:pPr>
            <a:r>
              <a:rPr lang="en-GB" sz="1900"/>
              <a:t>Children with vocabulary difficulties at age five are three times more likely to have mental health problems in adulthood and twice as likely to be unemployed</a:t>
            </a:r>
            <a:endParaRPr sz="1900"/>
          </a:p>
          <a:p>
            <a:pPr marL="457200" lvl="0" indent="-349250" algn="l" rtl="0">
              <a:spcBef>
                <a:spcPts val="0"/>
              </a:spcBef>
              <a:spcAft>
                <a:spcPts val="0"/>
              </a:spcAft>
              <a:buSzPts val="1900"/>
              <a:buChar char="●"/>
            </a:pPr>
            <a:r>
              <a:rPr lang="en-GB" sz="1900"/>
              <a:t>60% of young offenders have low language skills</a:t>
            </a:r>
            <a:endParaRPr sz="1900"/>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7"/>
          <p:cNvSpPr txBox="1">
            <a:spLocks noGrp="1"/>
          </p:cNvSpPr>
          <p:nvPr>
            <p:ph type="title"/>
          </p:nvPr>
        </p:nvSpPr>
        <p:spPr>
          <a:xfrm>
            <a:off x="1451825" y="445025"/>
            <a:ext cx="73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Rationale behind the reforms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1" name="Google Shape;241;p47"/>
          <p:cNvSpPr txBox="1">
            <a:spLocks noGrp="1"/>
          </p:cNvSpPr>
          <p:nvPr>
            <p:ph type="body" idx="1"/>
          </p:nvPr>
        </p:nvSpPr>
        <p:spPr>
          <a:xfrm>
            <a:off x="645200" y="1358750"/>
            <a:ext cx="79647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Char char="●"/>
            </a:pPr>
            <a:r>
              <a:rPr lang="en-GB" sz="1900">
                <a:solidFill>
                  <a:schemeClr val="dk1"/>
                </a:solidFill>
              </a:rPr>
              <a:t>Improve outcomes for all children</a:t>
            </a:r>
            <a:endParaRPr sz="1900">
              <a:solidFill>
                <a:schemeClr val="dk1"/>
              </a:solidFill>
            </a:endParaRPr>
          </a:p>
          <a:p>
            <a:pPr marL="457200" lvl="0" indent="-349250" algn="l" rtl="0">
              <a:spcBef>
                <a:spcPts val="0"/>
              </a:spcBef>
              <a:spcAft>
                <a:spcPts val="0"/>
              </a:spcAft>
              <a:buClr>
                <a:schemeClr val="dk1"/>
              </a:buClr>
              <a:buSzPts val="1900"/>
              <a:buChar char="●"/>
            </a:pPr>
            <a:r>
              <a:rPr lang="en-GB" sz="1900">
                <a:solidFill>
                  <a:schemeClr val="dk1"/>
                </a:solidFill>
              </a:rPr>
              <a:t>Focus on strengthening language and vocabulary</a:t>
            </a:r>
            <a:endParaRPr sz="1900">
              <a:solidFill>
                <a:schemeClr val="dk1"/>
              </a:solidFill>
            </a:endParaRPr>
          </a:p>
          <a:p>
            <a:pPr marL="457200" lvl="0" indent="-349250" algn="l" rtl="0">
              <a:spcBef>
                <a:spcPts val="0"/>
              </a:spcBef>
              <a:spcAft>
                <a:spcPts val="0"/>
              </a:spcAft>
              <a:buClr>
                <a:schemeClr val="dk1"/>
              </a:buClr>
              <a:buSzPts val="1900"/>
              <a:buChar char="●"/>
            </a:pPr>
            <a:r>
              <a:rPr lang="en-GB" sz="1900">
                <a:solidFill>
                  <a:schemeClr val="dk1"/>
                </a:solidFill>
              </a:rPr>
              <a:t>Strengthen literacy and numeracy outcomes - especially in preparation or year 1</a:t>
            </a:r>
            <a:endParaRPr sz="1900">
              <a:solidFill>
                <a:schemeClr val="dk1"/>
              </a:solidFill>
            </a:endParaRPr>
          </a:p>
          <a:p>
            <a:pPr marL="457200" lvl="0" indent="-349250" algn="l" rtl="0">
              <a:spcBef>
                <a:spcPts val="0"/>
              </a:spcBef>
              <a:spcAft>
                <a:spcPts val="0"/>
              </a:spcAft>
              <a:buClr>
                <a:schemeClr val="dk1"/>
              </a:buClr>
              <a:buSzPts val="1900"/>
              <a:buChar char="●"/>
            </a:pPr>
            <a:r>
              <a:rPr lang="en-GB" sz="1900">
                <a:solidFill>
                  <a:schemeClr val="dk1"/>
                </a:solidFill>
              </a:rPr>
              <a:t>ELGs to be clearer, more specific and easier to make accurate judgements</a:t>
            </a:r>
            <a:endParaRPr sz="1900">
              <a:solidFill>
                <a:schemeClr val="dk1"/>
              </a:solidFill>
            </a:endParaRPr>
          </a:p>
          <a:p>
            <a:pPr marL="457200" lvl="0" indent="-349250" algn="l" rtl="0">
              <a:spcBef>
                <a:spcPts val="0"/>
              </a:spcBef>
              <a:spcAft>
                <a:spcPts val="0"/>
              </a:spcAft>
              <a:buClr>
                <a:schemeClr val="dk1"/>
              </a:buClr>
              <a:buSzPts val="1900"/>
              <a:buChar char="●"/>
            </a:pPr>
            <a:r>
              <a:rPr lang="en-GB" sz="1900">
                <a:solidFill>
                  <a:schemeClr val="dk1"/>
                </a:solidFill>
              </a:rPr>
              <a:t>ELGs to reflect strongest predictors of future attainment</a:t>
            </a:r>
            <a:endParaRPr sz="1900">
              <a:solidFill>
                <a:schemeClr val="dk1"/>
              </a:solidFill>
            </a:endParaRPr>
          </a:p>
          <a:p>
            <a:pPr marL="457200" lvl="0" indent="-349250" algn="l" rtl="0">
              <a:spcBef>
                <a:spcPts val="0"/>
              </a:spcBef>
              <a:spcAft>
                <a:spcPts val="0"/>
              </a:spcAft>
              <a:buClr>
                <a:schemeClr val="dk1"/>
              </a:buClr>
              <a:buSzPts val="1900"/>
              <a:buChar char="●"/>
            </a:pPr>
            <a:r>
              <a:rPr lang="en-GB" sz="1900">
                <a:solidFill>
                  <a:schemeClr val="dk1"/>
                </a:solidFill>
              </a:rPr>
              <a:t>Reduce teacher/ practitioner workload</a:t>
            </a:r>
            <a:endParaRPr sz="1900">
              <a:solidFill>
                <a:schemeClr val="dk1"/>
              </a:solidFill>
            </a:endParaRPr>
          </a:p>
          <a:p>
            <a:pPr marL="0" lvl="0" indent="0" algn="l" rtl="0">
              <a:spcBef>
                <a:spcPts val="1600"/>
              </a:spcBef>
              <a:spcAft>
                <a:spcPts val="1600"/>
              </a:spcAft>
              <a:buNone/>
            </a:pPr>
            <a:endParaRPr sz="1900">
              <a:solidFill>
                <a:schemeClr val="dk1"/>
              </a:solidFill>
            </a:endParaRPr>
          </a:p>
        </p:txBody>
      </p:sp>
      <p:pic>
        <p:nvPicPr>
          <p:cNvPr id="242" name="Google Shape;242;p47"/>
          <p:cNvPicPr preferRelativeResize="0"/>
          <p:nvPr/>
        </p:nvPicPr>
        <p:blipFill>
          <a:blip r:embed="rId3">
            <a:alphaModFix/>
          </a:blip>
          <a:stretch>
            <a:fillRect/>
          </a:stretch>
        </p:blipFill>
        <p:spPr>
          <a:xfrm>
            <a:off x="5350800" y="4555975"/>
            <a:ext cx="3793200" cy="572700"/>
          </a:xfrm>
          <a:prstGeom prst="rect">
            <a:avLst/>
          </a:prstGeom>
          <a:noFill/>
          <a:ln>
            <a:noFill/>
          </a:ln>
        </p:spPr>
      </p:pic>
      <p:pic>
        <p:nvPicPr>
          <p:cNvPr id="243" name="Google Shape;243;p47"/>
          <p:cNvPicPr preferRelativeResize="0"/>
          <p:nvPr/>
        </p:nvPicPr>
        <p:blipFill>
          <a:blip r:embed="rId3">
            <a:alphaModFix/>
          </a:blip>
          <a:stretch>
            <a:fillRect/>
          </a:stretch>
        </p:blipFill>
        <p:spPr>
          <a:xfrm>
            <a:off x="0" y="4819600"/>
            <a:ext cx="5700725" cy="323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8"/>
          <p:cNvSpPr txBox="1"/>
          <p:nvPr/>
        </p:nvSpPr>
        <p:spPr>
          <a:xfrm>
            <a:off x="988700" y="933150"/>
            <a:ext cx="7176600" cy="275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What has stayed the same</a:t>
            </a:r>
            <a:endParaRPr sz="2000"/>
          </a:p>
          <a:p>
            <a:pPr marL="0" lvl="0" indent="0" algn="l" rtl="0">
              <a:spcBef>
                <a:spcPts val="0"/>
              </a:spcBef>
              <a:spcAft>
                <a:spcPts val="0"/>
              </a:spcAft>
              <a:buNone/>
            </a:pPr>
            <a:endParaRPr/>
          </a:p>
          <a:p>
            <a:pPr marL="457200" lvl="0" indent="-349250" algn="l" rtl="0">
              <a:spcBef>
                <a:spcPts val="0"/>
              </a:spcBef>
              <a:spcAft>
                <a:spcPts val="0"/>
              </a:spcAft>
              <a:buSzPts val="1900"/>
              <a:buChar char="●"/>
            </a:pPr>
            <a:r>
              <a:rPr lang="en-GB" sz="1900"/>
              <a:t>Overarching principles of the EYFS - unique child, positive relationships, enabling environment. learning and development</a:t>
            </a:r>
            <a:endParaRPr sz="1900"/>
          </a:p>
          <a:p>
            <a:pPr marL="457200" lvl="0" indent="-349250" algn="l" rtl="0">
              <a:spcBef>
                <a:spcPts val="0"/>
              </a:spcBef>
              <a:spcAft>
                <a:spcPts val="0"/>
              </a:spcAft>
              <a:buSzPts val="1900"/>
              <a:buChar char="●"/>
            </a:pPr>
            <a:r>
              <a:rPr lang="en-GB" sz="1900"/>
              <a:t>Quality and consistency</a:t>
            </a:r>
            <a:endParaRPr sz="1900"/>
          </a:p>
          <a:p>
            <a:pPr marL="457200" lvl="0" indent="-349250" algn="l" rtl="0">
              <a:spcBef>
                <a:spcPts val="0"/>
              </a:spcBef>
              <a:spcAft>
                <a:spcPts val="0"/>
              </a:spcAft>
              <a:buSzPts val="1900"/>
              <a:buChar char="●"/>
            </a:pPr>
            <a:r>
              <a:rPr lang="en-GB" sz="1900"/>
              <a:t>Planning for each individual child</a:t>
            </a:r>
            <a:endParaRPr sz="1900"/>
          </a:p>
          <a:p>
            <a:pPr marL="457200" lvl="0" indent="-349250" algn="l" rtl="0">
              <a:spcBef>
                <a:spcPts val="0"/>
              </a:spcBef>
              <a:spcAft>
                <a:spcPts val="0"/>
              </a:spcAft>
              <a:buSzPts val="1900"/>
              <a:buChar char="●"/>
            </a:pPr>
            <a:r>
              <a:rPr lang="en-GB" sz="1900"/>
              <a:t>Partnership working</a:t>
            </a:r>
            <a:endParaRPr sz="1900"/>
          </a:p>
          <a:p>
            <a:pPr marL="457200" lvl="0" indent="-349250" algn="l" rtl="0">
              <a:spcBef>
                <a:spcPts val="0"/>
              </a:spcBef>
              <a:spcAft>
                <a:spcPts val="0"/>
              </a:spcAft>
              <a:buSzPts val="1900"/>
              <a:buChar char="●"/>
            </a:pPr>
            <a:r>
              <a:rPr lang="en-GB" sz="1900"/>
              <a:t>Equality of opportunity</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9"/>
          <p:cNvSpPr txBox="1"/>
          <p:nvPr/>
        </p:nvSpPr>
        <p:spPr>
          <a:xfrm>
            <a:off x="988700" y="933150"/>
            <a:ext cx="7176600" cy="270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a:t>What else has stayed the same</a:t>
            </a:r>
            <a:endParaRPr sz="2200"/>
          </a:p>
          <a:p>
            <a:pPr marL="0" lvl="0" indent="0" algn="l" rtl="0">
              <a:spcBef>
                <a:spcPts val="0"/>
              </a:spcBef>
              <a:spcAft>
                <a:spcPts val="0"/>
              </a:spcAft>
              <a:buNone/>
            </a:pPr>
            <a:endParaRPr sz="1600"/>
          </a:p>
          <a:p>
            <a:pPr marL="457200" lvl="0" indent="-361950" algn="l" rtl="0">
              <a:spcBef>
                <a:spcPts val="0"/>
              </a:spcBef>
              <a:spcAft>
                <a:spcPts val="0"/>
              </a:spcAft>
              <a:buSzPts val="2100"/>
              <a:buChar char="●"/>
            </a:pPr>
            <a:r>
              <a:rPr lang="en-GB" sz="2100"/>
              <a:t>Safeguarding and welfare requirements</a:t>
            </a:r>
            <a:endParaRPr sz="2100"/>
          </a:p>
          <a:p>
            <a:pPr marL="457200" lvl="0" indent="-361950" algn="l" rtl="0">
              <a:spcBef>
                <a:spcPts val="0"/>
              </a:spcBef>
              <a:spcAft>
                <a:spcPts val="0"/>
              </a:spcAft>
              <a:buSzPts val="2100"/>
              <a:buChar char="●"/>
            </a:pPr>
            <a:r>
              <a:rPr lang="en-GB" sz="2100"/>
              <a:t>How young children learn</a:t>
            </a:r>
            <a:endParaRPr sz="2100"/>
          </a:p>
          <a:p>
            <a:pPr marL="457200" lvl="0" indent="-361950" algn="l" rtl="0">
              <a:spcBef>
                <a:spcPts val="0"/>
              </a:spcBef>
              <a:spcAft>
                <a:spcPts val="0"/>
              </a:spcAft>
              <a:buSzPts val="2100"/>
              <a:buChar char="●"/>
            </a:pPr>
            <a:r>
              <a:rPr lang="en-GB" sz="2100"/>
              <a:t>Importance of play</a:t>
            </a:r>
            <a:endParaRPr sz="2100"/>
          </a:p>
          <a:p>
            <a:pPr marL="457200" lvl="0" indent="-361950" algn="l" rtl="0">
              <a:spcBef>
                <a:spcPts val="0"/>
              </a:spcBef>
              <a:spcAft>
                <a:spcPts val="0"/>
              </a:spcAft>
              <a:buSzPts val="2100"/>
              <a:buChar char="●"/>
            </a:pPr>
            <a:r>
              <a:rPr lang="en-GB" sz="2100"/>
              <a:t>Areas of learning</a:t>
            </a:r>
            <a:endParaRPr sz="2100"/>
          </a:p>
          <a:p>
            <a:pPr marL="457200" lvl="0" indent="-361950" algn="l" rtl="0">
              <a:spcBef>
                <a:spcPts val="0"/>
              </a:spcBef>
              <a:spcAft>
                <a:spcPts val="0"/>
              </a:spcAft>
              <a:buSzPts val="2100"/>
              <a:buChar char="●"/>
            </a:pPr>
            <a:r>
              <a:rPr lang="en-GB" sz="2100"/>
              <a:t>Characteristics of Effective teaching and learning</a:t>
            </a:r>
            <a:endParaRPr sz="2100"/>
          </a:p>
          <a:p>
            <a:pPr marL="457200" lvl="0" indent="-361950" algn="l" rtl="0">
              <a:spcBef>
                <a:spcPts val="0"/>
              </a:spcBef>
              <a:spcAft>
                <a:spcPts val="0"/>
              </a:spcAft>
              <a:buSzPts val="2100"/>
              <a:buChar char="●"/>
            </a:pPr>
            <a:r>
              <a:rPr lang="en-GB" sz="2100"/>
              <a:t>Progress check at two </a:t>
            </a:r>
            <a:endParaRPr sz="2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2869</Words>
  <Application>Microsoft Office PowerPoint</Application>
  <PresentationFormat>On-screen Show (16:9)</PresentationFormat>
  <Paragraphs>306</Paragraphs>
  <Slides>58</Slides>
  <Notes>58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58</vt:i4>
      </vt:variant>
    </vt:vector>
  </HeadingPairs>
  <TitlesOfParts>
    <vt:vector size="66" baseType="lpstr">
      <vt:lpstr>Calibri</vt:lpstr>
      <vt:lpstr>Courier New</vt:lpstr>
      <vt:lpstr>Arvo</vt:lpstr>
      <vt:lpstr>Arial</vt:lpstr>
      <vt:lpstr>Noto Sans Symbols</vt:lpstr>
      <vt:lpstr>Simple Light</vt:lpstr>
      <vt:lpstr>HE Template</vt:lpstr>
      <vt:lpstr>Office Theme</vt:lpstr>
      <vt:lpstr>The EYFS Reforms  Statutory Framework for the Early Years  Non-statutory guidance to the EYFS:  Development Matters   Birth to Five Matters  </vt:lpstr>
      <vt:lpstr>PowerPoint Presentation</vt:lpstr>
      <vt:lpstr>PowerPoint Presentation</vt:lpstr>
      <vt:lpstr>PowerPoint Presentation</vt:lpstr>
      <vt:lpstr>PowerPoint Presentation</vt:lpstr>
      <vt:lpstr>Rationale behind the reforms </vt:lpstr>
      <vt:lpstr>Rationale behind the reforms  </vt:lpstr>
      <vt:lpstr>PowerPoint Presentation</vt:lpstr>
      <vt:lpstr>PowerPoint Presentation</vt:lpstr>
      <vt:lpstr>Revised Educational Programmes</vt:lpstr>
      <vt:lpstr>Communication and language</vt:lpstr>
      <vt:lpstr>Communication and language</vt:lpstr>
      <vt:lpstr>Personal social and emotional development</vt:lpstr>
      <vt:lpstr>                    PSED contd</vt:lpstr>
      <vt:lpstr>Self-regulation and executive function</vt:lpstr>
      <vt:lpstr>Self-regulation In Early Years: what is it? </vt:lpstr>
      <vt:lpstr>Physical development </vt:lpstr>
      <vt:lpstr>   Physical development contd</vt:lpstr>
      <vt:lpstr>                       Literacy</vt:lpstr>
      <vt:lpstr>                   More Literacy</vt:lpstr>
      <vt:lpstr>                         Mathematics</vt:lpstr>
      <vt:lpstr>                    More Maths</vt:lpstr>
      <vt:lpstr>          Understanding the world</vt:lpstr>
      <vt:lpstr>     Understanding the World contd</vt:lpstr>
      <vt:lpstr>          Expressive Arts and Design</vt:lpstr>
      <vt:lpstr>Section 2. Assessment</vt:lpstr>
      <vt:lpstr>Section 2. Assessment</vt:lpstr>
      <vt:lpstr>Assessment</vt:lpstr>
      <vt:lpstr>Non-statutory guidance to the EYFS: Development Matters </vt:lpstr>
      <vt:lpstr>Extra guidance on revised Development Matters </vt:lpstr>
      <vt:lpstr>Development Matters</vt:lpstr>
      <vt:lpstr>Development Matters</vt:lpstr>
      <vt:lpstr>PowerPoint Presentation</vt:lpstr>
      <vt:lpstr>Observation checkpoints</vt:lpstr>
      <vt:lpstr>    Observation checkpoints</vt:lpstr>
      <vt:lpstr>Non-statutory guidance to the EYFS:  Birth to Five Matters </vt:lpstr>
      <vt:lpstr>Non-statutory guidance to the EYFS:  Birth to Five Matters </vt:lpstr>
      <vt:lpstr>Non-statutory guidance to the EYFS:  Birth to Five Matters </vt:lpstr>
      <vt:lpstr>Developing a sense of belonging is a key part of inclusion</vt:lpstr>
      <vt:lpstr>Non-statutory guidance to the EYFS:  Birth to Five Matters </vt:lpstr>
      <vt:lpstr>Practitioners have a responsibility to work with all families</vt:lpstr>
      <vt:lpstr>Children benefit most when their key person has special qualities and dispositions</vt:lpstr>
      <vt:lpstr>Tuning in, observing and wondering</vt:lpstr>
      <vt:lpstr>Non-statutory guidance to the EYFS:  Birth to Five Matters </vt:lpstr>
      <vt:lpstr>Enabling environments</vt:lpstr>
      <vt:lpstr>Communities for social justice</vt:lpstr>
      <vt:lpstr>Non-statutory guidance to the EYFS:  Birth to Five Matters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https://www.youtube.com/watch?v=HSs4U77dZLI </vt:lpstr>
      <vt:lpstr>Further resources on the revised EYFS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EYFS Reforms  Statutory Framework for the Early Years  Non-statutory guidance to the EYFS:  Development Matters   Birth to Five Matters  </dc:title>
  <dc:creator>Ivor Kallin</dc:creator>
  <cp:lastModifiedBy>Ivor Kallin</cp:lastModifiedBy>
  <cp:revision>2</cp:revision>
  <dcterms:modified xsi:type="dcterms:W3CDTF">2021-05-17T15:36:38Z</dcterms:modified>
</cp:coreProperties>
</file>