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9" r:id="rId4"/>
    <p:sldMasterId id="2147483808" r:id="rId5"/>
  </p:sldMasterIdLst>
  <p:notesMasterIdLst>
    <p:notesMasterId r:id="rId22"/>
  </p:notesMasterIdLst>
  <p:sldIdLst>
    <p:sldId id="484" r:id="rId6"/>
    <p:sldId id="465" r:id="rId7"/>
    <p:sldId id="466" r:id="rId8"/>
    <p:sldId id="257" r:id="rId9"/>
    <p:sldId id="468" r:id="rId10"/>
    <p:sldId id="472" r:id="rId11"/>
    <p:sldId id="481" r:id="rId12"/>
    <p:sldId id="487" r:id="rId13"/>
    <p:sldId id="447" r:id="rId14"/>
    <p:sldId id="440" r:id="rId15"/>
    <p:sldId id="467" r:id="rId16"/>
    <p:sldId id="479" r:id="rId17"/>
    <p:sldId id="452" r:id="rId18"/>
    <p:sldId id="483" r:id="rId19"/>
    <p:sldId id="471" r:id="rId20"/>
    <p:sldId id="486" r:id="rId21"/>
  </p:sldIdLst>
  <p:sldSz cx="12192000" cy="6858000"/>
  <p:notesSz cx="6858000" cy="9144000"/>
  <p:embeddedFontLst>
    <p:embeddedFont>
      <p:font typeface="Arial Black" panose="020B0604020202020204" pitchFamily="34" charset="0"/>
      <p:bold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B0ED"/>
    <a:srgbClr val="FFA500"/>
    <a:srgbClr val="4CAD31"/>
    <a:srgbClr val="F6E300"/>
    <a:srgbClr val="8F368D"/>
    <a:srgbClr val="0072AA"/>
    <a:srgbClr val="00C1FF"/>
    <a:srgbClr val="FF0000"/>
    <a:srgbClr val="4C7131"/>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22" autoAdjust="0"/>
    <p:restoredTop sz="59991"/>
  </p:normalViewPr>
  <p:slideViewPr>
    <p:cSldViewPr snapToGrid="0">
      <p:cViewPr varScale="1">
        <p:scale>
          <a:sx n="113" d="100"/>
          <a:sy n="113" d="100"/>
        </p:scale>
        <p:origin x="1240" y="168"/>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7FC6E-71B4-402B-BDDF-7A859B8EE26C}" type="datetimeFigureOut">
              <a:rPr lang="en-GB" smtClean="0"/>
              <a:t>04/02/2021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D7FAF-B719-4087-BAFF-C1C21809FAAF}" type="slidenum">
              <a:rPr lang="en-GB" smtClean="0"/>
              <a:t>‹#›</a:t>
            </a:fld>
            <a:endParaRPr lang="en-GB"/>
          </a:p>
        </p:txBody>
      </p:sp>
    </p:spTree>
    <p:extLst>
      <p:ext uri="{BB962C8B-B14F-4D97-AF65-F5344CB8AC3E}">
        <p14:creationId xmlns:p14="http://schemas.microsoft.com/office/powerpoint/2010/main" val="3559514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ellcome.org/news/quick-safe-covid-vaccine-develop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ih.gov/news-events/news-releases/promising-interim-results-clinical-trial-nih-moderna-covid-19-vaccine" TargetMode="External"/><Relationship Id="rId5" Type="http://schemas.openxmlformats.org/officeDocument/2006/relationships/hyperlink" Target="https://theconversation.com/oxford-scientists-how-we-developed-our-covid-19-vaccine-in-record-time-153135" TargetMode="External"/><Relationship Id="rId4" Type="http://schemas.openxmlformats.org/officeDocument/2006/relationships/hyperlink" Target="https://www.pfizer.com/science/coronavirus/vaccin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8BUCi5Tuzms&amp;feature=emb_log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youtube.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COVID-19 vaccinations learning resource for Key Stages 3–5. </a:t>
            </a:r>
          </a:p>
          <a:p>
            <a:endParaRPr lang="en-US" dirty="0"/>
          </a:p>
          <a:p>
            <a:r>
              <a:rPr lang="en-US" b="1" dirty="0"/>
              <a:t>How to use it:</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Download the </a:t>
            </a:r>
            <a:r>
              <a:rPr lang="en-US" dirty="0" err="1"/>
              <a:t>powerpoint</a:t>
            </a:r>
            <a:r>
              <a:rPr lang="en-US" dirty="0"/>
              <a:t> presentation onto your desktop first. Click through the pages, some slides are animated and clicking through will take you to the next page.</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teacher notes at the bottom of most slides may provide some guidance as to how to deliver the lesson, questions you may want to ask and useful information (or links to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You will see key questions in the </a:t>
            </a:r>
            <a:r>
              <a:rPr lang="en-GB" sz="1200" b="0" i="0" kern="1200" dirty="0" err="1">
                <a:solidFill>
                  <a:schemeClr val="tx1"/>
                </a:solidFill>
                <a:effectLst/>
                <a:latin typeface="+mn-lt"/>
                <a:ea typeface="+mn-ea"/>
                <a:cs typeface="+mn-cs"/>
              </a:rPr>
              <a:t>powerpoint</a:t>
            </a:r>
            <a:r>
              <a:rPr lang="en-GB" sz="1200" b="0" i="0" kern="1200" dirty="0">
                <a:solidFill>
                  <a:schemeClr val="tx1"/>
                </a:solidFill>
                <a:effectLst/>
                <a:latin typeface="+mn-lt"/>
                <a:ea typeface="+mn-ea"/>
                <a:cs typeface="+mn-cs"/>
              </a:rPr>
              <a:t> which can be asked having watched short videos, gone through written information, and analysed diagrams and data. For the final activity pupils will consider how they might respond to people who are hesitant about receiving the COVID-19 vaccine. This could be a writing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a:t>
            </a:fld>
            <a:endParaRPr lang="en-GB"/>
          </a:p>
        </p:txBody>
      </p:sp>
    </p:spTree>
    <p:extLst>
      <p:ext uri="{BB962C8B-B14F-4D97-AF65-F5344CB8AC3E}">
        <p14:creationId xmlns:p14="http://schemas.microsoft.com/office/powerpoint/2010/main" val="188278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rPr>
              <a:t>Teacher to ask pupils what the graph shows. In particular, pupils can try to identify when there were polio outbreaks and when pupils think the vaccination programme was introduced in the USA. Also, teacher may ask pupils whether they think the vaccination programme was effective, and whether, in 2021, they think children in the USA still need to be vaccinated against polio.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B050"/>
              </a:solidFill>
            </a:endParaRPr>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10</a:t>
            </a:fld>
            <a:endParaRPr lang="en-GB"/>
          </a:p>
        </p:txBody>
      </p:sp>
    </p:spTree>
    <p:extLst>
      <p:ext uri="{BB962C8B-B14F-4D97-AF65-F5344CB8AC3E}">
        <p14:creationId xmlns:p14="http://schemas.microsoft.com/office/powerpoint/2010/main" val="3775858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11</a:t>
            </a:fld>
            <a:endParaRPr lang="en-GB"/>
          </a:p>
        </p:txBody>
      </p:sp>
    </p:spTree>
    <p:extLst>
      <p:ext uri="{BB962C8B-B14F-4D97-AF65-F5344CB8AC3E}">
        <p14:creationId xmlns:p14="http://schemas.microsoft.com/office/powerpoint/2010/main" val="612929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sz="1200" b="0" i="0" u="none" strike="noStrike" kern="1200" dirty="0">
                <a:solidFill>
                  <a:schemeClr val="tx1"/>
                </a:solidFill>
                <a:effectLst/>
                <a:latin typeface="+mn-lt"/>
                <a:ea typeface="+mn-ea"/>
                <a:cs typeface="+mn-cs"/>
              </a:rPr>
              <a:t>This diagram shows what happens when no one is vaccinated.</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sz="1200" b="0" i="0" u="none" strike="noStrike" kern="1200" dirty="0">
                <a:solidFill>
                  <a:schemeClr val="tx1"/>
                </a:solidFill>
                <a:effectLst/>
                <a:latin typeface="+mn-lt"/>
                <a:ea typeface="+mn-ea"/>
                <a:cs typeface="+mn-cs"/>
              </a:rPr>
              <a:t>This diagram shows what happens when some of the population is vaccinated.</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endParaRPr lang="en-GB" sz="1200" b="0" i="0" u="none" strike="noStrike"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GB" sz="1200" b="0" i="0" u="none" strike="noStrike" kern="1200" dirty="0">
                <a:solidFill>
                  <a:schemeClr val="tx1"/>
                </a:solidFill>
                <a:effectLst/>
                <a:latin typeface="+mn-lt"/>
                <a:ea typeface="+mn-ea"/>
                <a:cs typeface="+mn-cs"/>
              </a:rPr>
              <a:t>This diagram shows what happens when most of the population is vaccinated. Herd immunity is achieved when most of the population is vaccinated against a particular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Link back to the earlier question here if there were students who didn’t want to take the vaccine.</a:t>
            </a:r>
          </a:p>
          <a:p>
            <a:pPr rtl="0"/>
            <a:br>
              <a:rPr lang="en-GB" dirty="0"/>
            </a:br>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12</a:t>
            </a:fld>
            <a:endParaRPr lang="en-GB"/>
          </a:p>
        </p:txBody>
      </p:sp>
    </p:spTree>
    <p:extLst>
      <p:ext uri="{BB962C8B-B14F-4D97-AF65-F5344CB8AC3E}">
        <p14:creationId xmlns:p14="http://schemas.microsoft.com/office/powerpoint/2010/main" val="2355173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percentage of people who need to be immune in order to achieve herd immunity varies with each disease.</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For example, herd immunity against measles requires about 95% of a population to be vaccinated.</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remaining 5% will be protected by the fact that measles will not spread among those who are vaccinated.</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For polio, the threshold is about 80%.</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proportion of the population that must be vaccinated against COVID-19 to achieve herd immunity is not known.</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One of the features of COVID-19 is that many people show no symptoms when infected. This makes it more difficult to eradicate as it is so hard to identify and isolate cases.</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Taking the vaccine not only protects individuals against the disease but reduces the rate of transmission. However It should be noted that vaccinated individuals may still transmit the infection to those who haven’t been vaccinated.</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Herd immunity does NOT mean everyone needs to have been infected with the disease. Contrary to popular opinion, most people have not been infected (the WHO estimate this figure as 90% of the population). Letting COVID-19 spread through populations, of any age or health status will lead to unnecessary infections, suffering and death.</a:t>
            </a:r>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13</a:t>
            </a:fld>
            <a:endParaRPr lang="en-GB"/>
          </a:p>
        </p:txBody>
      </p:sp>
    </p:spTree>
    <p:extLst>
      <p:ext uri="{BB962C8B-B14F-4D97-AF65-F5344CB8AC3E}">
        <p14:creationId xmlns:p14="http://schemas.microsoft.com/office/powerpoint/2010/main" val="195767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is an important slide because some students may have concerns about the speed with which vaccines have been developed.</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points to mention: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Vaccines are tested on many thousands of people in different parts of the world.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include people of different ages and ethnicities.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have been tested for both safety and effectiveness (efficacy).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Because vaccines work by triggering your immune system to produce a reaction, you can have side effects after you receive the vaccine that feel similar to having a real infection. Things like having a fever, or feeling achy, or getting a headache are common after receiving many vaccines and this is the same for the approved COVID-19 vaccines. Having these symptoms means that your immune system </a:t>
            </a:r>
            <a:r>
              <a:rPr lang="en-GB" sz="1200" i="1" kern="1200" dirty="0">
                <a:solidFill>
                  <a:schemeClr val="tx1"/>
                </a:solidFill>
                <a:effectLst/>
                <a:latin typeface="+mn-lt"/>
                <a:ea typeface="+mn-ea"/>
                <a:cs typeface="+mn-cs"/>
              </a:rPr>
              <a:t>is working as it should be</a:t>
            </a:r>
            <a:r>
              <a:rPr lang="en-GB" sz="1200" kern="1200" dirty="0">
                <a:solidFill>
                  <a:schemeClr val="tx1"/>
                </a:solidFill>
                <a:effectLst/>
                <a:latin typeface="+mn-lt"/>
                <a:ea typeface="+mn-ea"/>
                <a:cs typeface="+mn-cs"/>
              </a:rPr>
              <a:t>. Usually, these symptoms last a much shorter time than a real infection would (most are gone within the first 1–2 days).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You cannot get COVID-19 from any of the vaccines.</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following links gives information about each of the vaccine trials: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General overview of vaccine development: </a:t>
            </a:r>
            <a:r>
              <a:rPr lang="en-GB" sz="1200" u="sng" kern="1200" dirty="0">
                <a:solidFill>
                  <a:schemeClr val="tx1"/>
                </a:solidFill>
                <a:effectLst/>
                <a:latin typeface="+mn-lt"/>
                <a:ea typeface="+mn-ea"/>
                <a:cs typeface="+mn-cs"/>
                <a:hlinkClick r:id="rId3"/>
              </a:rPr>
              <a:t>https://wellcome.org/news/quick-safe-covid-vaccine-development</a:t>
            </a:r>
            <a:r>
              <a:rPr lang="en-GB"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Pfizer vaccine trial overview: </a:t>
            </a:r>
            <a:r>
              <a:rPr lang="en-GB" sz="1200" u="sng" kern="1200" dirty="0">
                <a:solidFill>
                  <a:schemeClr val="tx1"/>
                </a:solidFill>
                <a:effectLst/>
                <a:latin typeface="+mn-lt"/>
                <a:ea typeface="+mn-ea"/>
                <a:cs typeface="+mn-cs"/>
                <a:hlinkClick r:id="rId4"/>
              </a:rPr>
              <a:t>https://www.pfizer.com/science/coronavirus/vaccine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Oxford vaccine trial overview: </a:t>
            </a:r>
            <a:r>
              <a:rPr lang="en-GB" sz="1200" u="sng" kern="1200" dirty="0">
                <a:solidFill>
                  <a:schemeClr val="tx1"/>
                </a:solidFill>
                <a:effectLst/>
                <a:latin typeface="+mn-lt"/>
                <a:ea typeface="+mn-ea"/>
                <a:cs typeface="+mn-cs"/>
                <a:hlinkClick r:id="rId5"/>
              </a:rPr>
              <a:t>https://theconversation.com/oxford-scientists-how-we-developed-our-covid-19-vaccine-in-record-time-153135</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err="1">
                <a:solidFill>
                  <a:schemeClr val="tx1"/>
                </a:solidFill>
                <a:effectLst/>
                <a:latin typeface="+mn-lt"/>
                <a:ea typeface="+mn-ea"/>
                <a:cs typeface="+mn-cs"/>
              </a:rPr>
              <a:t>Moderna</a:t>
            </a:r>
            <a:r>
              <a:rPr lang="en-GB" sz="1200" kern="1200" dirty="0">
                <a:solidFill>
                  <a:schemeClr val="tx1"/>
                </a:solidFill>
                <a:effectLst/>
                <a:latin typeface="+mn-lt"/>
                <a:ea typeface="+mn-ea"/>
                <a:cs typeface="+mn-cs"/>
              </a:rPr>
              <a:t> vaccine trial overview: </a:t>
            </a:r>
            <a:r>
              <a:rPr lang="en-GB" sz="1200" u="sng" kern="1200" dirty="0">
                <a:solidFill>
                  <a:schemeClr val="tx1"/>
                </a:solidFill>
                <a:effectLst/>
                <a:latin typeface="+mn-lt"/>
                <a:ea typeface="+mn-ea"/>
                <a:cs typeface="+mn-cs"/>
                <a:hlinkClick r:id="rId6"/>
              </a:rPr>
              <a:t>https://www.nih.gov/news-events/news-releases/promising-interim-results-clinical-trial-nih-moderna-covid-19-vaccine</a:t>
            </a:r>
            <a:r>
              <a:rPr lang="en-GB" sz="1200" kern="1200" dirty="0">
                <a:solidFill>
                  <a:schemeClr val="tx1"/>
                </a:solidFill>
                <a:effectLst/>
                <a:latin typeface="+mn-lt"/>
                <a:ea typeface="+mn-ea"/>
                <a:cs typeface="+mn-cs"/>
              </a:rPr>
              <a:t> </a:t>
            </a:r>
          </a:p>
          <a:p>
            <a:pPr marL="0" indent="0">
              <a:buNone/>
            </a:pPr>
            <a:endParaRPr lang="en-GB" sz="1200" dirty="0"/>
          </a:p>
          <a:p>
            <a:pPr marL="0" indent="0">
              <a:buNone/>
            </a:pPr>
            <a:endParaRPr lang="en-GB" sz="1200" dirty="0"/>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14</a:t>
            </a:fld>
            <a:endParaRPr lang="en-GB"/>
          </a:p>
        </p:txBody>
      </p:sp>
    </p:spTree>
    <p:extLst>
      <p:ext uri="{BB962C8B-B14F-4D97-AF65-F5344CB8AC3E}">
        <p14:creationId xmlns:p14="http://schemas.microsoft.com/office/powerpoint/2010/main" val="193681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 suggested activity is for students to write a response to one or more of the characters on the slide. This could be a relative who has concerns about the vaccine. This activity is intended to review learning from the lesson.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Some example responses are given below:</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Character A: </a:t>
            </a:r>
            <a:r>
              <a:rPr lang="en-GB" sz="1200" kern="1200" dirty="0">
                <a:solidFill>
                  <a:schemeClr val="tx1"/>
                </a:solidFill>
                <a:effectLst/>
                <a:latin typeface="+mn-lt"/>
                <a:ea typeface="+mn-ea"/>
                <a:cs typeface="+mn-cs"/>
              </a:rPr>
              <a:t>None of the vaccines can give you COVID-19. They contain parts of the virus that  stimulate your body to produce antibodies. Some people will feel side effects after taking the vaccine, but these are normal. They show that your immune system is working properly.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Character B: </a:t>
            </a:r>
            <a:r>
              <a:rPr lang="en-GB" sz="1200" kern="1200" dirty="0">
                <a:solidFill>
                  <a:schemeClr val="tx1"/>
                </a:solidFill>
                <a:effectLst/>
                <a:latin typeface="+mn-lt"/>
                <a:ea typeface="+mn-ea"/>
                <a:cs typeface="+mn-cs"/>
              </a:rPr>
              <a:t>It is important that everyone who can take the vaccine gets it as soon as possible. This is to achieve herd immunity which will protect ourselves and our communities. Herd immunity is the only way we can stop the virus being transmitted. A useful overview video can be seen here: </a:t>
            </a:r>
            <a:r>
              <a:rPr lang="en-GB" sz="1200" u="sng" kern="1200" dirty="0">
                <a:solidFill>
                  <a:schemeClr val="tx1"/>
                </a:solidFill>
                <a:effectLst/>
                <a:latin typeface="+mn-lt"/>
                <a:ea typeface="+mn-ea"/>
                <a:cs typeface="+mn-cs"/>
                <a:hlinkClick r:id="rId3"/>
              </a:rPr>
              <a:t>https://www.youtube.com/watch?v=8BUCi5Tuzms&amp;feature=emb_logo</a:t>
            </a:r>
            <a:r>
              <a:rPr lang="en-GB" sz="1200" kern="1200" dirty="0">
                <a:solidFill>
                  <a:schemeClr val="tx1"/>
                </a:solidFill>
                <a:effectLst/>
                <a:latin typeface="+mn-lt"/>
                <a:ea typeface="+mn-ea"/>
                <a:cs typeface="+mn-cs"/>
              </a:rPr>
              <a:t> (2:46)</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Character C: </a:t>
            </a:r>
            <a:r>
              <a:rPr lang="en-GB" sz="1200" kern="1200" dirty="0">
                <a:solidFill>
                  <a:schemeClr val="tx1"/>
                </a:solidFill>
                <a:effectLst/>
                <a:latin typeface="+mn-lt"/>
                <a:ea typeface="+mn-ea"/>
                <a:cs typeface="+mn-cs"/>
              </a:rPr>
              <a:t>None of the vaccines contain pork, alcohol or microchips. They contain parts of the virus that will stimulate the immune system. This will prevent someone from getting ill in future. These vaccines have been developed in the same way as other vaccines, which have been used safely and effectively for many years.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Character D: </a:t>
            </a:r>
            <a:r>
              <a:rPr lang="en-GB" sz="1200" kern="1200" dirty="0">
                <a:solidFill>
                  <a:schemeClr val="tx1"/>
                </a:solidFill>
                <a:effectLst/>
                <a:latin typeface="+mn-lt"/>
                <a:ea typeface="+mn-ea"/>
                <a:cs typeface="+mn-cs"/>
              </a:rPr>
              <a:t>All the vaccines have been tested thoroughly for safety and effectiveness. They are safe and they work. Each of them has been tested on more than 20,000 people in a number of different countries, from a range of ages and ethnicities. The trial results have been closely studied and the vaccines have been approved by different international bodies. Any side effects mean that the immune system is working properly. However uncomfortable these are, the disease itself can be much worse.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3A8D7FAF-B719-4087-BAFF-C1C21809FAAF}" type="slidenum">
              <a:rPr lang="en-GB" smtClean="0"/>
              <a:t>15</a:t>
            </a:fld>
            <a:endParaRPr lang="en-GB"/>
          </a:p>
        </p:txBody>
      </p:sp>
    </p:spTree>
    <p:extLst>
      <p:ext uri="{BB962C8B-B14F-4D97-AF65-F5344CB8AC3E}">
        <p14:creationId xmlns:p14="http://schemas.microsoft.com/office/powerpoint/2010/main" val="296737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16</a:t>
            </a:fld>
            <a:endParaRPr lang="en-GB"/>
          </a:p>
        </p:txBody>
      </p:sp>
    </p:spTree>
    <p:extLst>
      <p:ext uri="{BB962C8B-B14F-4D97-AF65-F5344CB8AC3E}">
        <p14:creationId xmlns:p14="http://schemas.microsoft.com/office/powerpoint/2010/main" val="296658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Look at the pictures and ask the students which one they think will save the </a:t>
            </a:r>
            <a:r>
              <a:rPr lang="en-GB" sz="1200" b="1" dirty="0"/>
              <a:t>most</a:t>
            </a:r>
            <a:r>
              <a:rPr lang="en-GB" sz="1200" dirty="0"/>
              <a:t> lives every year? </a:t>
            </a:r>
          </a:p>
          <a:p>
            <a:endParaRPr lang="en-GB" sz="1200" dirty="0"/>
          </a:p>
          <a:p>
            <a:r>
              <a:rPr lang="en-GB" sz="1200" dirty="0"/>
              <a:t>You may want to get the pupils to vote and take a poll.</a:t>
            </a:r>
          </a:p>
        </p:txBody>
      </p:sp>
      <p:sp>
        <p:nvSpPr>
          <p:cNvPr id="4" name="Slide Number Placeholder 3"/>
          <p:cNvSpPr>
            <a:spLocks noGrp="1"/>
          </p:cNvSpPr>
          <p:nvPr>
            <p:ph type="sldNum" sz="quarter" idx="5"/>
          </p:nvPr>
        </p:nvSpPr>
        <p:spPr/>
        <p:txBody>
          <a:bodyPr/>
          <a:lstStyle/>
          <a:p>
            <a:fld id="{3A8D7FAF-B719-4087-BAFF-C1C21809FAAF}" type="slidenum">
              <a:rPr lang="en-GB" smtClean="0"/>
              <a:t>2</a:t>
            </a:fld>
            <a:endParaRPr lang="en-GB"/>
          </a:p>
        </p:txBody>
      </p:sp>
    </p:spTree>
    <p:extLst>
      <p:ext uri="{BB962C8B-B14F-4D97-AF65-F5344CB8AC3E}">
        <p14:creationId xmlns:p14="http://schemas.microsoft.com/office/powerpoint/2010/main" val="1734999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Teachers may want to mention that vaccinations also prevent even more people from getting ill every year.</a:t>
            </a:r>
          </a:p>
        </p:txBody>
      </p:sp>
      <p:sp>
        <p:nvSpPr>
          <p:cNvPr id="4" name="Slide Number Placeholder 3"/>
          <p:cNvSpPr>
            <a:spLocks noGrp="1"/>
          </p:cNvSpPr>
          <p:nvPr>
            <p:ph type="sldNum" sz="quarter" idx="5"/>
          </p:nvPr>
        </p:nvSpPr>
        <p:spPr/>
        <p:txBody>
          <a:bodyPr/>
          <a:lstStyle/>
          <a:p>
            <a:fld id="{3A8D7FAF-B719-4087-BAFF-C1C21809FAAF}" type="slidenum">
              <a:rPr lang="en-GB" smtClean="0"/>
              <a:t>3</a:t>
            </a:fld>
            <a:endParaRPr lang="en-GB"/>
          </a:p>
        </p:txBody>
      </p:sp>
    </p:spTree>
    <p:extLst>
      <p:ext uri="{BB962C8B-B14F-4D97-AF65-F5344CB8AC3E}">
        <p14:creationId xmlns:p14="http://schemas.microsoft.com/office/powerpoint/2010/main" val="287947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may be used to ascertain pupils’ views on the vaccine. Avoid a lengthy discussion at this point.</a:t>
            </a:r>
          </a:p>
          <a:p>
            <a:endParaRPr lang="en-US" dirty="0"/>
          </a:p>
          <a:p>
            <a:r>
              <a:rPr lang="en-US" dirty="0"/>
              <a:t>Margaret Keenan video, BBC News: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ea typeface="Helvetica Neue Light" panose="02000403000000020004" pitchFamily="2" charset="0"/>
                <a:cs typeface="Arial" panose="020B0604020202020204" pitchFamily="34" charset="0"/>
                <a:hlinkClick r:id="rId3">
                  <a:extLst>
                    <a:ext uri="{A12FA001-AC4F-418D-AE19-62706E023703}">
                      <ahyp:hlinkClr xmlns:ahyp="http://schemas.microsoft.com/office/drawing/2018/hyperlinkcolor" val="tx"/>
                    </a:ext>
                  </a:extLst>
                </a:hlinkClick>
              </a:rPr>
              <a:t>www.youtube.com</a:t>
            </a:r>
            <a:endParaRPr lang="en-GB" sz="1200" dirty="0">
              <a:latin typeface="Arial" panose="020B0604020202020204" pitchFamily="34" charset="0"/>
              <a:ea typeface="Helvetica Neue Light" panose="02000403000000020004" pitchFamily="2"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4</a:t>
            </a:fld>
            <a:endParaRPr lang="en-GB"/>
          </a:p>
        </p:txBody>
      </p:sp>
    </p:spTree>
    <p:extLst>
      <p:ext uri="{BB962C8B-B14F-4D97-AF65-F5344CB8AC3E}">
        <p14:creationId xmlns:p14="http://schemas.microsoft.com/office/powerpoint/2010/main" val="205158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5</a:t>
            </a:fld>
            <a:endParaRPr lang="en-GB"/>
          </a:p>
        </p:txBody>
      </p:sp>
    </p:spTree>
    <p:extLst>
      <p:ext uri="{BB962C8B-B14F-4D97-AF65-F5344CB8AC3E}">
        <p14:creationId xmlns:p14="http://schemas.microsoft.com/office/powerpoint/2010/main" val="1933560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tx1"/>
                </a:solidFill>
                <a:effectLst/>
                <a:latin typeface="+mn-lt"/>
                <a:ea typeface="+mn-ea"/>
                <a:cs typeface="+mn-cs"/>
              </a:rPr>
              <a:t>Glossary KS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effectLst/>
            </a:endParaRPr>
          </a:p>
          <a:p>
            <a:pPr marL="171450" indent="-171450">
              <a:buFont typeface="Arial" panose="020B0604020202020204" pitchFamily="34" charset="0"/>
              <a:buChar char="•"/>
            </a:pPr>
            <a:r>
              <a:rPr lang="en-GB" b="1" dirty="0"/>
              <a:t>Antibody: </a:t>
            </a:r>
            <a:r>
              <a:rPr lang="en-GB" sz="1200" b="0" i="0" kern="1200" dirty="0">
                <a:solidFill>
                  <a:schemeClr val="tx1"/>
                </a:solidFill>
                <a:effectLst/>
                <a:latin typeface="+mn-lt"/>
                <a:ea typeface="+mn-ea"/>
                <a:cs typeface="+mn-cs"/>
              </a:rPr>
              <a:t>Proteins that are produced by a type of white blood cell in your body that can help identify and neutralise bacteria and viruses that cause disease.</a:t>
            </a:r>
            <a:endParaRPr lang="en-GB" dirty="0"/>
          </a:p>
          <a:p>
            <a:pPr marL="171450" indent="-171450">
              <a:buFont typeface="Arial" panose="020B0604020202020204" pitchFamily="34" charset="0"/>
              <a:buChar char="•"/>
            </a:pPr>
            <a:r>
              <a:rPr lang="en-GB" b="1" dirty="0"/>
              <a:t>Bacteria</a:t>
            </a:r>
            <a:r>
              <a:rPr lang="en-GB" dirty="0"/>
              <a:t>: A type of micro-organism that can cause disease.</a:t>
            </a:r>
          </a:p>
          <a:p>
            <a:pPr marL="171450" indent="-171450">
              <a:buFont typeface="Arial" panose="020B0604020202020204" pitchFamily="34" charset="0"/>
              <a:buChar char="•"/>
            </a:pPr>
            <a:r>
              <a:rPr lang="en-GB" b="1" dirty="0"/>
              <a:t>Immune system: </a:t>
            </a:r>
            <a:r>
              <a:rPr lang="en-GB" sz="1200" b="0" i="0" kern="1200" dirty="0">
                <a:solidFill>
                  <a:schemeClr val="tx1"/>
                </a:solidFill>
                <a:effectLst/>
                <a:latin typeface="+mn-lt"/>
                <a:ea typeface="+mn-ea"/>
                <a:cs typeface="+mn-cs"/>
              </a:rPr>
              <a:t>The complex system of organs, cells and chemicals in your body that helps fight infection.</a:t>
            </a:r>
            <a:endParaRPr lang="en-GB" dirty="0"/>
          </a:p>
          <a:p>
            <a:pPr marL="171450" indent="-171450">
              <a:buFont typeface="Arial" panose="020B0604020202020204" pitchFamily="34" charset="0"/>
              <a:buChar char="•"/>
            </a:pPr>
            <a:r>
              <a:rPr lang="en-GB" b="1" dirty="0"/>
              <a:t>Virus:</a:t>
            </a:r>
            <a:r>
              <a:rPr lang="en-GB" dirty="0"/>
              <a:t> Another type of micro-organism that can cause disease.</a:t>
            </a:r>
          </a:p>
          <a:p>
            <a:pPr marL="0" indent="0">
              <a:buNone/>
            </a:pPr>
            <a:endParaRPr lang="en-GB" dirty="0"/>
          </a:p>
          <a:p>
            <a:pPr rtl="0"/>
            <a:r>
              <a:rPr lang="en-GB" sz="1200" b="1" i="0" u="none" strike="noStrike" kern="1200" dirty="0">
                <a:solidFill>
                  <a:schemeClr val="tx1"/>
                </a:solidFill>
                <a:effectLst/>
                <a:latin typeface="+mn-lt"/>
                <a:ea typeface="+mn-ea"/>
                <a:cs typeface="+mn-cs"/>
              </a:rPr>
              <a:t>Glossary Upper KS 2:</a:t>
            </a:r>
            <a:endParaRPr lang="en-GB" b="0" dirty="0">
              <a:effectLst/>
            </a:endParaRPr>
          </a:p>
          <a:p>
            <a:pPr rtl="0"/>
            <a:endParaRPr lang="en-GB" sz="1200" b="1"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Antibodies: </a:t>
            </a:r>
            <a:r>
              <a:rPr lang="en-GB" sz="1200" b="0" i="0" u="none" strike="noStrike" kern="1200" dirty="0">
                <a:solidFill>
                  <a:schemeClr val="tx1"/>
                </a:solidFill>
                <a:effectLst/>
                <a:latin typeface="+mn-lt"/>
                <a:ea typeface="+mn-ea"/>
                <a:cs typeface="+mn-cs"/>
              </a:rPr>
              <a:t>A protein produced by white blood cells which binds to the microbe it recognises making the microbes easier to destroy by the white blood cells. </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Bacteria: </a:t>
            </a:r>
            <a:r>
              <a:rPr lang="en-GB" sz="1200" b="0" i="0" u="none" strike="noStrike" kern="1200" dirty="0">
                <a:solidFill>
                  <a:schemeClr val="tx1"/>
                </a:solidFill>
                <a:effectLst/>
                <a:latin typeface="+mn-lt"/>
                <a:ea typeface="+mn-ea"/>
                <a:cs typeface="+mn-cs"/>
              </a:rPr>
              <a:t>Microscopic single celled microbe that can be beneficial or harmful to humans.</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Disease: </a:t>
            </a:r>
            <a:r>
              <a:rPr lang="en-GB" sz="1200" b="0" i="0" u="none" strike="noStrike" kern="1200" dirty="0">
                <a:solidFill>
                  <a:schemeClr val="tx1"/>
                </a:solidFill>
                <a:effectLst/>
                <a:latin typeface="+mn-lt"/>
                <a:ea typeface="+mn-ea"/>
                <a:cs typeface="+mn-cs"/>
              </a:rPr>
              <a:t>An illness that has a group of signs or symptoms.</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Fungi: </a:t>
            </a:r>
            <a:r>
              <a:rPr lang="en-GB" sz="1200" b="0" i="0" u="none" strike="noStrike" kern="1200" dirty="0">
                <a:solidFill>
                  <a:schemeClr val="tx1"/>
                </a:solidFill>
                <a:effectLst/>
                <a:latin typeface="+mn-lt"/>
                <a:ea typeface="+mn-ea"/>
                <a:cs typeface="+mn-cs"/>
              </a:rPr>
              <a:t>The largest of the microbes that can be found in the air, on plants and in water.</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Highest risk: </a:t>
            </a:r>
            <a:r>
              <a:rPr lang="en-GB" sz="1200" b="0" i="0" u="none" strike="noStrike" kern="1200" dirty="0">
                <a:solidFill>
                  <a:schemeClr val="tx1"/>
                </a:solidFill>
                <a:effectLst/>
                <a:latin typeface="+mn-lt"/>
                <a:ea typeface="+mn-ea"/>
                <a:cs typeface="+mn-cs"/>
              </a:rPr>
              <a:t>more likely than others to get a particular disease, condition or injury. </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Illness: </a:t>
            </a:r>
            <a:r>
              <a:rPr lang="en-GB" sz="1200" b="0" i="0" u="none" strike="noStrike" kern="1200" dirty="0">
                <a:solidFill>
                  <a:schemeClr val="tx1"/>
                </a:solidFill>
                <a:effectLst/>
                <a:latin typeface="+mn-lt"/>
                <a:ea typeface="+mn-ea"/>
                <a:cs typeface="+mn-cs"/>
              </a:rPr>
              <a:t>Poor health resulting from disease.</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Immune system: </a:t>
            </a:r>
            <a:r>
              <a:rPr lang="en-GB" sz="1200" b="0" i="0" u="none" strike="noStrike" kern="1200" dirty="0">
                <a:solidFill>
                  <a:schemeClr val="tx1"/>
                </a:solidFill>
                <a:effectLst/>
                <a:latin typeface="+mn-lt"/>
                <a:ea typeface="+mn-ea"/>
                <a:cs typeface="+mn-cs"/>
              </a:rPr>
              <a:t>The collection of organs, tissues, cells, and cell products such as antibodies that helps to remove microbes or substances from the body.</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Microorganism: </a:t>
            </a:r>
            <a:r>
              <a:rPr lang="en-GB" sz="1200" b="0" i="0" u="none" strike="noStrike" kern="1200" dirty="0">
                <a:solidFill>
                  <a:schemeClr val="tx1"/>
                </a:solidFill>
                <a:effectLst/>
                <a:latin typeface="+mn-lt"/>
                <a:ea typeface="+mn-ea"/>
                <a:cs typeface="+mn-cs"/>
              </a:rPr>
              <a:t>Living organisms that are too small to be seen with the naked eye. </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Most vulnerable: </a:t>
            </a:r>
            <a:r>
              <a:rPr lang="en-GB" sz="1200" b="0" i="0" u="none" strike="noStrike" kern="1200" dirty="0">
                <a:solidFill>
                  <a:schemeClr val="tx1"/>
                </a:solidFill>
                <a:effectLst/>
                <a:latin typeface="+mn-lt"/>
                <a:ea typeface="+mn-ea"/>
                <a:cs typeface="+mn-cs"/>
              </a:rPr>
              <a:t>a person  in need of special care, support, or protection because of age, disability, or being  at risk of other illness.</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Processes: </a:t>
            </a:r>
            <a:r>
              <a:rPr lang="en-GB" sz="1200" b="0" i="0" u="none" strike="noStrike" kern="1200" dirty="0">
                <a:solidFill>
                  <a:schemeClr val="tx1"/>
                </a:solidFill>
                <a:effectLst/>
                <a:latin typeface="+mn-lt"/>
                <a:ea typeface="+mn-ea"/>
                <a:cs typeface="+mn-cs"/>
              </a:rPr>
              <a:t>a series of actions or steps taken in order to achieve a particular end.</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Protection: </a:t>
            </a:r>
            <a:r>
              <a:rPr lang="en-GB" sz="1200" b="0" i="0" u="none" strike="noStrike" kern="1200" dirty="0">
                <a:solidFill>
                  <a:schemeClr val="tx1"/>
                </a:solidFill>
                <a:effectLst/>
                <a:latin typeface="+mn-lt"/>
                <a:ea typeface="+mn-ea"/>
                <a:cs typeface="+mn-cs"/>
              </a:rPr>
              <a:t>a person or thing that protects someone or something.</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Regulations: </a:t>
            </a:r>
            <a:r>
              <a:rPr lang="en-GB" sz="1200" b="0" i="0" u="none" strike="noStrike" kern="1200" dirty="0">
                <a:solidFill>
                  <a:schemeClr val="tx1"/>
                </a:solidFill>
                <a:effectLst/>
                <a:latin typeface="+mn-lt"/>
                <a:ea typeface="+mn-ea"/>
                <a:cs typeface="+mn-cs"/>
              </a:rPr>
              <a:t>a rule made and maintained.</a:t>
            </a:r>
            <a:endParaRPr lang="en-GB" b="0" dirty="0">
              <a:effectLst/>
            </a:endParaRPr>
          </a:p>
          <a:p>
            <a:pPr marL="171450" indent="-171450" rtl="0">
              <a:buFont typeface="Arial" panose="020B0604020202020204" pitchFamily="34" charset="0"/>
              <a:buChar char="•"/>
            </a:pPr>
            <a:r>
              <a:rPr lang="en-GB" sz="1200" b="1" i="0" u="none" strike="noStrike" kern="1200" dirty="0">
                <a:solidFill>
                  <a:schemeClr val="tx1"/>
                </a:solidFill>
                <a:effectLst/>
                <a:latin typeface="+mn-lt"/>
                <a:ea typeface="+mn-ea"/>
                <a:cs typeface="+mn-cs"/>
              </a:rPr>
              <a:t>Viruses: </a:t>
            </a:r>
            <a:r>
              <a:rPr lang="en-GB" sz="1200" b="0" i="0" u="none" strike="noStrike" kern="1200" dirty="0">
                <a:solidFill>
                  <a:schemeClr val="tx1"/>
                </a:solidFill>
                <a:effectLst/>
                <a:latin typeface="+mn-lt"/>
                <a:ea typeface="+mn-ea"/>
                <a:cs typeface="+mn-cs"/>
              </a:rPr>
              <a:t>The smallest of the microbes, viruses cannot survive on their own and need to live in the nucleus of other living organisms. </a:t>
            </a:r>
            <a:endParaRPr lang="en-GB" b="0" dirty="0">
              <a:effectLst/>
            </a:endParaRPr>
          </a:p>
          <a:p>
            <a:br>
              <a:rPr lang="en-GB" dirty="0"/>
            </a:br>
            <a:endParaRPr lang="en-GB" dirty="0"/>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6</a:t>
            </a:fld>
            <a:endParaRPr lang="en-GB"/>
          </a:p>
        </p:txBody>
      </p:sp>
    </p:spTree>
    <p:extLst>
      <p:ext uri="{BB962C8B-B14F-4D97-AF65-F5344CB8AC3E}">
        <p14:creationId xmlns:p14="http://schemas.microsoft.com/office/powerpoint/2010/main" val="3694298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7</a:t>
            </a:fld>
            <a:endParaRPr lang="en-GB"/>
          </a:p>
        </p:txBody>
      </p:sp>
    </p:spTree>
    <p:extLst>
      <p:ext uri="{BB962C8B-B14F-4D97-AF65-F5344CB8AC3E}">
        <p14:creationId xmlns:p14="http://schemas.microsoft.com/office/powerpoint/2010/main" val="1124660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to discuss with pupils how many of these diseases they have heard of.	</a:t>
            </a:r>
          </a:p>
        </p:txBody>
      </p:sp>
      <p:sp>
        <p:nvSpPr>
          <p:cNvPr id="4" name="Slide Number Placeholder 3"/>
          <p:cNvSpPr>
            <a:spLocks noGrp="1"/>
          </p:cNvSpPr>
          <p:nvPr>
            <p:ph type="sldNum" sz="quarter" idx="5"/>
          </p:nvPr>
        </p:nvSpPr>
        <p:spPr/>
        <p:txBody>
          <a:bodyPr/>
          <a:lstStyle/>
          <a:p>
            <a:fld id="{3A8D7FAF-B719-4087-BAFF-C1C21809FAAF}" type="slidenum">
              <a:rPr lang="en-GB" smtClean="0"/>
              <a:t>8</a:t>
            </a:fld>
            <a:endParaRPr lang="en-GB"/>
          </a:p>
        </p:txBody>
      </p:sp>
    </p:spTree>
    <p:extLst>
      <p:ext uri="{BB962C8B-B14F-4D97-AF65-F5344CB8AC3E}">
        <p14:creationId xmlns:p14="http://schemas.microsoft.com/office/powerpoint/2010/main" val="219156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to check that pupils understand the meaning of the word ‘eradicate’.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Eradicate: </a:t>
            </a:r>
            <a:r>
              <a:rPr lang="en-US" dirty="0"/>
              <a:t>destroy or put an end to</a:t>
            </a:r>
          </a:p>
          <a:p>
            <a:endParaRPr lang="en-US" dirty="0"/>
          </a:p>
        </p:txBody>
      </p:sp>
      <p:sp>
        <p:nvSpPr>
          <p:cNvPr id="4" name="Slide Number Placeholder 3"/>
          <p:cNvSpPr>
            <a:spLocks noGrp="1"/>
          </p:cNvSpPr>
          <p:nvPr>
            <p:ph type="sldNum" sz="quarter" idx="5"/>
          </p:nvPr>
        </p:nvSpPr>
        <p:spPr/>
        <p:txBody>
          <a:bodyPr/>
          <a:lstStyle/>
          <a:p>
            <a:fld id="{3A8D7FAF-B719-4087-BAFF-C1C21809FAAF}" type="slidenum">
              <a:rPr lang="en-GB" smtClean="0"/>
              <a:t>9</a:t>
            </a:fld>
            <a:endParaRPr lang="en-GB"/>
          </a:p>
        </p:txBody>
      </p:sp>
    </p:spTree>
    <p:extLst>
      <p:ext uri="{BB962C8B-B14F-4D97-AF65-F5344CB8AC3E}">
        <p14:creationId xmlns:p14="http://schemas.microsoft.com/office/powerpoint/2010/main" val="1015741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6E155496-2BA3-4802-9E72-AE579F8DC6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173"/>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orward_arrow_colour">
            <a:hlinkClick r:id="" action="ppaction://hlinkshowjump?jump=nextslide"/>
            <a:extLst>
              <a:ext uri="{FF2B5EF4-FFF2-40B4-BE49-F238E27FC236}">
                <a16:creationId xmlns:a16="http://schemas.microsoft.com/office/drawing/2014/main" id="{F6F001E7-4AC4-4B0E-912C-0CD4985EB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2785" y="6167439"/>
            <a:ext cx="84031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a:extLst>
              <a:ext uri="{FF2B5EF4-FFF2-40B4-BE49-F238E27FC236}">
                <a16:creationId xmlns:a16="http://schemas.microsoft.com/office/drawing/2014/main" id="{793301C0-3A4E-4250-AC55-5257C7B6DDF5}"/>
              </a:ext>
            </a:extLst>
          </p:cNvPr>
          <p:cNvSpPr txBox="1">
            <a:spLocks noChangeArrowheads="1"/>
          </p:cNvSpPr>
          <p:nvPr/>
        </p:nvSpPr>
        <p:spPr bwMode="auto">
          <a:xfrm>
            <a:off x="1111251" y="6654801"/>
            <a:ext cx="874183" cy="244475"/>
          </a:xfrm>
          <a:prstGeom prst="rect">
            <a:avLst/>
          </a:prstGeom>
          <a:noFill/>
          <a:ln w="9525">
            <a:noFill/>
            <a:miter lim="800000"/>
            <a:headEnd/>
            <a:tailEnd/>
          </a:ln>
          <a:effectLst/>
        </p:spPr>
        <p:txBody>
          <a:bodyPr>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algn="ctr" eaLnBrk="1" hangingPunct="1">
              <a:spcBef>
                <a:spcPct val="50000"/>
              </a:spcBef>
            </a:pPr>
            <a:fld id="{112CD599-4A1D-4EFA-B98B-5F936A0F7CC3}" type="slidenum">
              <a:rPr lang="en-GB" altLang="en-US" sz="1000">
                <a:solidFill>
                  <a:srgbClr val="5B0091"/>
                </a:solidFill>
                <a:cs typeface="Arial" panose="020B0604020202020204" pitchFamily="34" charset="0"/>
              </a:rPr>
              <a:pPr algn="ctr" eaLnBrk="1" hangingPunct="1">
                <a:spcBef>
                  <a:spcPct val="50000"/>
                </a:spcBef>
              </a:pPr>
              <a:t>‹#›</a:t>
            </a:fld>
            <a:r>
              <a:rPr lang="en-GB" altLang="en-US" sz="1000">
                <a:solidFill>
                  <a:srgbClr val="5B0091"/>
                </a:solidFill>
                <a:cs typeface="Arial" panose="020B0604020202020204" pitchFamily="34" charset="0"/>
              </a:rPr>
              <a:t> of 20</a:t>
            </a:r>
          </a:p>
        </p:txBody>
      </p:sp>
      <p:sp>
        <p:nvSpPr>
          <p:cNvPr id="5" name="Text Box 10">
            <a:extLst>
              <a:ext uri="{FF2B5EF4-FFF2-40B4-BE49-F238E27FC236}">
                <a16:creationId xmlns:a16="http://schemas.microsoft.com/office/drawing/2014/main" id="{C915B1DD-F979-42F6-BEBF-05435AAEEE63}"/>
              </a:ext>
            </a:extLst>
          </p:cNvPr>
          <p:cNvSpPr txBox="1">
            <a:spLocks noChangeArrowheads="1"/>
          </p:cNvSpPr>
          <p:nvPr/>
        </p:nvSpPr>
        <p:spPr bwMode="auto">
          <a:xfrm>
            <a:off x="8593667" y="6654801"/>
            <a:ext cx="2844800" cy="244475"/>
          </a:xfrm>
          <a:prstGeom prst="rect">
            <a:avLst/>
          </a:prstGeom>
          <a:noFill/>
          <a:ln w="9525">
            <a:noFill/>
            <a:miter lim="800000"/>
            <a:headEnd/>
            <a:tailEnd/>
          </a:ln>
          <a:effectLst/>
        </p:spPr>
        <p:txBody>
          <a:bodyPr>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algn="r"/>
            <a:r>
              <a:rPr lang="en-GB" altLang="en-US" sz="1000">
                <a:solidFill>
                  <a:srgbClr val="5B0091"/>
                </a:solidFill>
                <a:cs typeface="Arial" panose="020B0604020202020204" pitchFamily="34" charset="0"/>
              </a:rPr>
              <a:t>© Boardworks Ltd 2011</a:t>
            </a:r>
          </a:p>
        </p:txBody>
      </p:sp>
    </p:spTree>
    <p:extLst>
      <p:ext uri="{BB962C8B-B14F-4D97-AF65-F5344CB8AC3E}">
        <p14:creationId xmlns:p14="http://schemas.microsoft.com/office/powerpoint/2010/main" val="4259573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35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975"/>
            <a:ext cx="2743200" cy="60721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53975"/>
            <a:ext cx="8026400" cy="60721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060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975"/>
            <a:ext cx="10972800" cy="60721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12027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D4722250-C5FD-4501-848F-B289A7AA9B55}"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3347111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4722250-C5FD-4501-848F-B289A7AA9B55}"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3545172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722250-C5FD-4501-848F-B289A7AA9B55}"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1813721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4722250-C5FD-4501-848F-B289A7AA9B55}"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650429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4722250-C5FD-4501-848F-B289A7AA9B55}" type="datetimeFigureOut">
              <a:rPr lang="en-GB" smtClean="0"/>
              <a:t>04/02/2021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852302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4722250-C5FD-4501-848F-B289A7AA9B55}" type="datetimeFigureOut">
              <a:rPr lang="en-GB" smtClean="0"/>
              <a:t>04/02/2021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86343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22250-C5FD-4501-848F-B289A7AA9B55}" type="datetimeFigureOut">
              <a:rPr lang="en-GB" smtClean="0"/>
              <a:t>04/02/2021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47527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8428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4722250-C5FD-4501-848F-B289A7AA9B55}"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200787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4722250-C5FD-4501-848F-B289A7AA9B55}" type="datetimeFigureOut">
              <a:rPr lang="en-GB" smtClean="0"/>
              <a:t>04/02/2021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4055836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4722250-C5FD-4501-848F-B289A7AA9B55}"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2089348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4722250-C5FD-4501-848F-B289A7AA9B55}" type="datetimeFigureOut">
              <a:rPr lang="en-GB" smtClean="0"/>
              <a:t>04/02/2021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3EE5AC-2D5F-4B08-9CF3-8157A384B137}" type="slidenum">
              <a:rPr lang="en-GB" smtClean="0"/>
              <a:t>‹#›</a:t>
            </a:fld>
            <a:endParaRPr lang="en-GB"/>
          </a:p>
        </p:txBody>
      </p:sp>
    </p:spTree>
    <p:extLst>
      <p:ext uri="{BB962C8B-B14F-4D97-AF65-F5344CB8AC3E}">
        <p14:creationId xmlns:p14="http://schemas.microsoft.com/office/powerpoint/2010/main" val="377089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42265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56405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1389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4299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1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42574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6018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3" descr="slide_background">
            <a:extLst>
              <a:ext uri="{FF2B5EF4-FFF2-40B4-BE49-F238E27FC236}">
                <a16:creationId xmlns:a16="http://schemas.microsoft.com/office/drawing/2014/main" id="{77FD5ADA-FAC9-44E9-B51F-12A038B22F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4" y="1"/>
            <a:ext cx="1218776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70" name="Text Box 6">
            <a:extLst>
              <a:ext uri="{FF2B5EF4-FFF2-40B4-BE49-F238E27FC236}">
                <a16:creationId xmlns:a16="http://schemas.microsoft.com/office/drawing/2014/main" id="{D4EE5600-C130-4B9C-8B23-C9C6D475B4BA}"/>
              </a:ext>
            </a:extLst>
          </p:cNvPr>
          <p:cNvSpPr txBox="1">
            <a:spLocks noChangeArrowheads="1"/>
          </p:cNvSpPr>
          <p:nvPr/>
        </p:nvSpPr>
        <p:spPr bwMode="auto">
          <a:xfrm>
            <a:off x="1104901" y="44451"/>
            <a:ext cx="8064500" cy="519113"/>
          </a:xfrm>
          <a:prstGeom prst="rect">
            <a:avLst/>
          </a:prstGeom>
          <a:noFill/>
          <a:ln w="9525">
            <a:noFill/>
            <a:miter lim="800000"/>
            <a:headEnd/>
            <a:tailEnd/>
          </a:ln>
          <a:effectLst/>
        </p:spPr>
        <p:txBody>
          <a:bodyPr>
            <a:spAutoFit/>
          </a:bodyPr>
          <a:lstStyle/>
          <a:p>
            <a:pPr>
              <a:spcBef>
                <a:spcPct val="50000"/>
              </a:spcBef>
              <a:defRPr/>
            </a:pPr>
            <a:endParaRPr lang="en-GB" sz="2800" b="1">
              <a:solidFill>
                <a:srgbClr val="5B0091"/>
              </a:solidFill>
              <a:latin typeface="Arial" charset="0"/>
              <a:cs typeface="Arial" charset="0"/>
            </a:endParaRPr>
          </a:p>
        </p:txBody>
      </p:sp>
      <p:sp>
        <p:nvSpPr>
          <p:cNvPr id="3076" name="Rectangle 8">
            <a:extLst>
              <a:ext uri="{FF2B5EF4-FFF2-40B4-BE49-F238E27FC236}">
                <a16:creationId xmlns:a16="http://schemas.microsoft.com/office/drawing/2014/main" id="{064B4F3A-77F3-4404-A45D-6260C93FB204}"/>
              </a:ext>
            </a:extLst>
          </p:cNvPr>
          <p:cNvSpPr>
            <a:spLocks noGrp="1" noChangeArrowheads="1"/>
          </p:cNvSpPr>
          <p:nvPr>
            <p:ph type="title"/>
          </p:nvPr>
        </p:nvSpPr>
        <p:spPr bwMode="auto">
          <a:xfrm>
            <a:off x="311151" y="53976"/>
            <a:ext cx="1031451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69678" name="Text Box 14">
            <a:extLst>
              <a:ext uri="{FF2B5EF4-FFF2-40B4-BE49-F238E27FC236}">
                <a16:creationId xmlns:a16="http://schemas.microsoft.com/office/drawing/2014/main" id="{A162573B-41D3-4CE1-BF31-F0F0617F0B1F}"/>
              </a:ext>
            </a:extLst>
          </p:cNvPr>
          <p:cNvSpPr txBox="1">
            <a:spLocks noChangeArrowheads="1"/>
          </p:cNvSpPr>
          <p:nvPr/>
        </p:nvSpPr>
        <p:spPr bwMode="auto">
          <a:xfrm>
            <a:off x="1195918" y="6654801"/>
            <a:ext cx="874183" cy="244475"/>
          </a:xfrm>
          <a:prstGeom prst="rect">
            <a:avLst/>
          </a:prstGeom>
          <a:noFill/>
          <a:ln w="9525">
            <a:noFill/>
            <a:miter lim="800000"/>
            <a:headEnd/>
            <a:tailEnd/>
          </a:ln>
          <a:effectLst/>
        </p:spPr>
        <p:txBody>
          <a:bodyPr>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algn="ctr" eaLnBrk="1" hangingPunct="1">
              <a:spcBef>
                <a:spcPct val="50000"/>
              </a:spcBef>
            </a:pPr>
            <a:fld id="{004D901A-1189-4687-BDB5-6AD634906EC0}" type="slidenum">
              <a:rPr lang="en-GB" altLang="en-US" sz="1000">
                <a:solidFill>
                  <a:srgbClr val="5B0091"/>
                </a:solidFill>
                <a:cs typeface="Arial" panose="020B0604020202020204" pitchFamily="34" charset="0"/>
              </a:rPr>
              <a:pPr algn="ctr" eaLnBrk="1" hangingPunct="1">
                <a:spcBef>
                  <a:spcPct val="50000"/>
                </a:spcBef>
              </a:pPr>
              <a:t>‹#›</a:t>
            </a:fld>
            <a:r>
              <a:rPr lang="en-GB" altLang="en-US" sz="1000">
                <a:solidFill>
                  <a:srgbClr val="5B0091"/>
                </a:solidFill>
                <a:cs typeface="Arial" panose="020B0604020202020204" pitchFamily="34" charset="0"/>
              </a:rPr>
              <a:t> of 20</a:t>
            </a:r>
          </a:p>
        </p:txBody>
      </p:sp>
      <p:sp>
        <p:nvSpPr>
          <p:cNvPr id="369679" name="Text Box 15">
            <a:extLst>
              <a:ext uri="{FF2B5EF4-FFF2-40B4-BE49-F238E27FC236}">
                <a16:creationId xmlns:a16="http://schemas.microsoft.com/office/drawing/2014/main" id="{97BFC4A2-16ED-4592-9380-97E4CF0F3B72}"/>
              </a:ext>
            </a:extLst>
          </p:cNvPr>
          <p:cNvSpPr txBox="1">
            <a:spLocks noChangeArrowheads="1"/>
          </p:cNvSpPr>
          <p:nvPr/>
        </p:nvSpPr>
        <p:spPr bwMode="auto">
          <a:xfrm>
            <a:off x="8593667" y="6654801"/>
            <a:ext cx="2844800" cy="244475"/>
          </a:xfrm>
          <a:prstGeom prst="rect">
            <a:avLst/>
          </a:prstGeom>
          <a:noFill/>
          <a:ln w="9525">
            <a:noFill/>
            <a:miter lim="800000"/>
            <a:headEnd/>
            <a:tailEnd/>
          </a:ln>
          <a:effectLst/>
        </p:spPr>
        <p:txBody>
          <a:bodyPr>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algn="r"/>
            <a:r>
              <a:rPr lang="en-GB" altLang="en-US" sz="1000">
                <a:solidFill>
                  <a:srgbClr val="5B0091"/>
                </a:solidFill>
                <a:cs typeface="Arial" panose="020B0604020202020204" pitchFamily="34" charset="0"/>
              </a:rPr>
              <a:t>© Boardworks Ltd 2011</a:t>
            </a:r>
          </a:p>
        </p:txBody>
      </p:sp>
      <p:pic>
        <p:nvPicPr>
          <p:cNvPr id="3079" name="Picture 16" descr="back_arrow_trans">
            <a:hlinkClick r:id="" action="ppaction://hlinkshowjump?jump=previousslide"/>
            <a:extLst>
              <a:ext uri="{FF2B5EF4-FFF2-40B4-BE49-F238E27FC236}">
                <a16:creationId xmlns:a16="http://schemas.microsoft.com/office/drawing/2014/main" id="{3D512021-40D0-4575-B727-46BE39470D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3934" y="6167439"/>
            <a:ext cx="840317"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3" descr="forward_arrow_grey">
            <a:hlinkClick r:id="" action="ppaction://hlinkshowjump?jump=nextslide"/>
            <a:extLst>
              <a:ext uri="{FF2B5EF4-FFF2-40B4-BE49-F238E27FC236}">
                <a16:creationId xmlns:a16="http://schemas.microsoft.com/office/drawing/2014/main" id="{1AD22252-46FB-4F97-A8D2-6B0B5CD0C1E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262785" y="6167439"/>
            <a:ext cx="840316"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17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rtl="0" eaLnBrk="0" fontAlgn="base" hangingPunct="0">
        <a:spcBef>
          <a:spcPct val="0"/>
        </a:spcBef>
        <a:spcAft>
          <a:spcPct val="0"/>
        </a:spcAft>
        <a:defRPr sz="2800" b="1">
          <a:solidFill>
            <a:srgbClr val="10BC45"/>
          </a:solidFill>
          <a:latin typeface="+mj-lt"/>
          <a:ea typeface="+mj-ea"/>
          <a:cs typeface="+mj-cs"/>
        </a:defRPr>
      </a:lvl1pPr>
      <a:lvl2pPr algn="l" rtl="0" eaLnBrk="0" fontAlgn="base" hangingPunct="0">
        <a:spcBef>
          <a:spcPct val="0"/>
        </a:spcBef>
        <a:spcAft>
          <a:spcPct val="0"/>
        </a:spcAft>
        <a:defRPr sz="2800" b="1">
          <a:solidFill>
            <a:srgbClr val="10BC45"/>
          </a:solidFill>
          <a:latin typeface="Arial" charset="0"/>
        </a:defRPr>
      </a:lvl2pPr>
      <a:lvl3pPr algn="l" rtl="0" eaLnBrk="0" fontAlgn="base" hangingPunct="0">
        <a:spcBef>
          <a:spcPct val="0"/>
        </a:spcBef>
        <a:spcAft>
          <a:spcPct val="0"/>
        </a:spcAft>
        <a:defRPr sz="2800" b="1">
          <a:solidFill>
            <a:srgbClr val="10BC45"/>
          </a:solidFill>
          <a:latin typeface="Arial" charset="0"/>
        </a:defRPr>
      </a:lvl3pPr>
      <a:lvl4pPr algn="l" rtl="0" eaLnBrk="0" fontAlgn="base" hangingPunct="0">
        <a:spcBef>
          <a:spcPct val="0"/>
        </a:spcBef>
        <a:spcAft>
          <a:spcPct val="0"/>
        </a:spcAft>
        <a:defRPr sz="2800" b="1">
          <a:solidFill>
            <a:srgbClr val="10BC45"/>
          </a:solidFill>
          <a:latin typeface="Arial" charset="0"/>
        </a:defRPr>
      </a:lvl4pPr>
      <a:lvl5pPr algn="l" rtl="0" eaLnBrk="0" fontAlgn="base" hangingPunct="0">
        <a:spcBef>
          <a:spcPct val="0"/>
        </a:spcBef>
        <a:spcAft>
          <a:spcPct val="0"/>
        </a:spcAft>
        <a:defRPr sz="2800" b="1">
          <a:solidFill>
            <a:srgbClr val="10BC45"/>
          </a:solidFill>
          <a:latin typeface="Arial" charset="0"/>
        </a:defRPr>
      </a:lvl5pPr>
      <a:lvl6pPr marL="457200" algn="l" rtl="0" fontAlgn="base">
        <a:spcBef>
          <a:spcPct val="0"/>
        </a:spcBef>
        <a:spcAft>
          <a:spcPct val="0"/>
        </a:spcAft>
        <a:defRPr sz="2800" b="1">
          <a:solidFill>
            <a:srgbClr val="10BC45"/>
          </a:solidFill>
          <a:latin typeface="Arial" charset="0"/>
        </a:defRPr>
      </a:lvl6pPr>
      <a:lvl7pPr marL="914400" algn="l" rtl="0" fontAlgn="base">
        <a:spcBef>
          <a:spcPct val="0"/>
        </a:spcBef>
        <a:spcAft>
          <a:spcPct val="0"/>
        </a:spcAft>
        <a:defRPr sz="2800" b="1">
          <a:solidFill>
            <a:srgbClr val="10BC45"/>
          </a:solidFill>
          <a:latin typeface="Arial" charset="0"/>
        </a:defRPr>
      </a:lvl7pPr>
      <a:lvl8pPr marL="1371600" algn="l" rtl="0" fontAlgn="base">
        <a:spcBef>
          <a:spcPct val="0"/>
        </a:spcBef>
        <a:spcAft>
          <a:spcPct val="0"/>
        </a:spcAft>
        <a:defRPr sz="2800" b="1">
          <a:solidFill>
            <a:srgbClr val="10BC45"/>
          </a:solidFill>
          <a:latin typeface="Arial" charset="0"/>
        </a:defRPr>
      </a:lvl8pPr>
      <a:lvl9pPr marL="1828800" algn="l" rtl="0" fontAlgn="base">
        <a:spcBef>
          <a:spcPct val="0"/>
        </a:spcBef>
        <a:spcAft>
          <a:spcPct val="0"/>
        </a:spcAft>
        <a:defRPr sz="2800" b="1">
          <a:solidFill>
            <a:srgbClr val="10BC45"/>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2/4/21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738757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hyperlink" Target="https://www.youtube.com/watch?v=8BUCi5Tuzms&amp;feature=emb_logo"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va4rjYkIjck&amp;feature=emb_logo" TargetMode="External"/><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4.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hyperlink" Target="https://www.npr.org/sections/health-shots/2012/10/16/162670836/wiping-out-polio-how-the-u-s-snuffed-out-a-killer?t=1611088331342" TargetMode="External"/><Relationship Id="rId13"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hyperlink" Target="http://www.who.int/publications/10-year-review/vaccines/en/" TargetMode="External"/><Relationship Id="rId12" Type="http://schemas.openxmlformats.org/officeDocument/2006/relationships/hyperlink" Target="https://www.nih.gov/news-events/news-releases/promising-interim-results-clinical-trial-nih-moderna-covid-19-vaccine"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3.png"/><Relationship Id="rId11" Type="http://schemas.openxmlformats.org/officeDocument/2006/relationships/hyperlink" Target="https://theconversation.com/oxford-scientists-how-we-developed-our-covid-19-vaccine-in-record-time-153135" TargetMode="External"/><Relationship Id="rId5" Type="http://schemas.openxmlformats.org/officeDocument/2006/relationships/image" Target="../media/image8.png"/><Relationship Id="rId10" Type="http://schemas.openxmlformats.org/officeDocument/2006/relationships/hyperlink" Target="https://www.pfizer.com/science/coronavirus/vaccine" TargetMode="External"/><Relationship Id="rId4" Type="http://schemas.openxmlformats.org/officeDocument/2006/relationships/image" Target="../media/image52.png"/><Relationship Id="rId9" Type="http://schemas.openxmlformats.org/officeDocument/2006/relationships/hyperlink" Target="https://ourworldindata.org/polio" TargetMode="External"/><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d6w5GCJo594" TargetMode="External"/><Relationship Id="rId3" Type="http://schemas.openxmlformats.org/officeDocument/2006/relationships/image" Target="../media/image27.png"/><Relationship Id="rId7" Type="http://schemas.openxmlformats.org/officeDocument/2006/relationships/hyperlink" Target="https://www.youtube.com/watch?v=kYhjj1yephI"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56A129D4-D21B-B94A-A8A3-82395EDE8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207C005-B1DF-6148-9391-D6AF448FE353}"/>
              </a:ext>
            </a:extLst>
          </p:cNvPr>
          <p:cNvSpPr txBox="1"/>
          <p:nvPr/>
        </p:nvSpPr>
        <p:spPr>
          <a:xfrm>
            <a:off x="441518" y="365125"/>
            <a:ext cx="4670386" cy="2713563"/>
          </a:xfrm>
          <a:prstGeom prst="rect">
            <a:avLst/>
          </a:prstGeom>
          <a:noFill/>
        </p:spPr>
        <p:txBody>
          <a:bodyPr wrap="square" rtlCol="0">
            <a:spAutoFit/>
          </a:bodyPr>
          <a:lstStyle/>
          <a:p>
            <a:r>
              <a:rPr lang="en-US" sz="2800" b="1" dirty="0">
                <a:solidFill>
                  <a:schemeClr val="bg1"/>
                </a:solidFill>
                <a:latin typeface="Arial" panose="020B0604020202020204" pitchFamily="34" charset="0"/>
                <a:ea typeface="Helvetica Neue" panose="02000503000000020004" pitchFamily="2" charset="0"/>
                <a:cs typeface="Arial" panose="020B0604020202020204" pitchFamily="34" charset="0"/>
              </a:rPr>
              <a:t>COVID-19 vaccinations </a:t>
            </a:r>
            <a:br>
              <a:rPr lang="en-US" sz="2800" b="1" dirty="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sz="2800" b="1" dirty="0">
                <a:solidFill>
                  <a:schemeClr val="bg1"/>
                </a:solidFill>
                <a:latin typeface="Arial" panose="020B0604020202020204" pitchFamily="34" charset="0"/>
                <a:ea typeface="Helvetica Neue" panose="02000503000000020004" pitchFamily="2" charset="0"/>
                <a:cs typeface="Arial" panose="020B0604020202020204" pitchFamily="34" charset="0"/>
              </a:rPr>
              <a:t>learning resource</a:t>
            </a:r>
          </a:p>
          <a:p>
            <a:endParaRPr lang="en-US" sz="2400"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pPr>
              <a:spcAft>
                <a:spcPts val="1000"/>
              </a:spcAft>
            </a:pPr>
            <a:r>
              <a:rPr lang="en-US" sz="2200" dirty="0">
                <a:solidFill>
                  <a:schemeClr val="bg1"/>
                </a:solidFill>
                <a:latin typeface="Arial" panose="020B0604020202020204" pitchFamily="34" charset="0"/>
                <a:ea typeface="Helvetica Neue" panose="02000503000000020004" pitchFamily="2" charset="0"/>
                <a:cs typeface="Arial" panose="020B0604020202020204" pitchFamily="34" charset="0"/>
              </a:rPr>
              <a:t>Key Stages 3–5</a:t>
            </a:r>
          </a:p>
          <a:p>
            <a:r>
              <a:rPr lang="en-US" sz="1600" dirty="0">
                <a:solidFill>
                  <a:schemeClr val="bg1"/>
                </a:solidFill>
                <a:latin typeface="Arial" panose="020B0604020202020204" pitchFamily="34" charset="0"/>
                <a:ea typeface="Helvetica Neue Light" panose="02000403000000020004" pitchFamily="2" charset="0"/>
                <a:cs typeface="Arial" panose="020B0604020202020204" pitchFamily="34" charset="0"/>
              </a:rPr>
              <a:t>February 2021</a:t>
            </a:r>
          </a:p>
          <a:p>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endParaRPr lang="en-US" dirty="0"/>
          </a:p>
        </p:txBody>
      </p:sp>
      <p:pic>
        <p:nvPicPr>
          <p:cNvPr id="6" name="Picture 5" descr="Icon&#10;&#10;Description automatically generated">
            <a:extLst>
              <a:ext uri="{FF2B5EF4-FFF2-40B4-BE49-F238E27FC236}">
                <a16:creationId xmlns:a16="http://schemas.microsoft.com/office/drawing/2014/main" id="{95B66BDE-8398-6045-96EE-3DD060571A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15815">
            <a:off x="207084" y="3050710"/>
            <a:ext cx="1790700" cy="1790700"/>
          </a:xfrm>
          <a:prstGeom prst="rect">
            <a:avLst/>
          </a:prstGeom>
        </p:spPr>
      </p:pic>
      <p:pic>
        <p:nvPicPr>
          <p:cNvPr id="7" name="Picture 6" descr="Icon&#10;&#10;Description automatically generated">
            <a:extLst>
              <a:ext uri="{FF2B5EF4-FFF2-40B4-BE49-F238E27FC236}">
                <a16:creationId xmlns:a16="http://schemas.microsoft.com/office/drawing/2014/main" id="{6686A149-7295-174A-9351-1AD42552F0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52189">
            <a:off x="2877516" y="1635544"/>
            <a:ext cx="1790700" cy="1790700"/>
          </a:xfrm>
          <a:prstGeom prst="rect">
            <a:avLst/>
          </a:prstGeom>
        </p:spPr>
      </p:pic>
      <p:pic>
        <p:nvPicPr>
          <p:cNvPr id="8" name="Picture 7" descr="Icon&#10;&#10;Description automatically generated">
            <a:extLst>
              <a:ext uri="{FF2B5EF4-FFF2-40B4-BE49-F238E27FC236}">
                <a16:creationId xmlns:a16="http://schemas.microsoft.com/office/drawing/2014/main" id="{A5BE9B9C-5E52-8344-B18A-6C41CBEAE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31614">
            <a:off x="10222269" y="249238"/>
            <a:ext cx="1790700" cy="1790700"/>
          </a:xfrm>
          <a:prstGeom prst="rect">
            <a:avLst/>
          </a:prstGeom>
        </p:spPr>
      </p:pic>
      <p:pic>
        <p:nvPicPr>
          <p:cNvPr id="9" name="Picture 8" descr="Logo&#10;&#10;Description automatically generated with medium confidence">
            <a:extLst>
              <a:ext uri="{FF2B5EF4-FFF2-40B4-BE49-F238E27FC236}">
                <a16:creationId xmlns:a16="http://schemas.microsoft.com/office/drawing/2014/main" id="{BCD8C276-8FB4-9549-B25E-F4B6B0392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20530">
            <a:off x="6541425" y="457921"/>
            <a:ext cx="1790700" cy="1790700"/>
          </a:xfrm>
          <a:prstGeom prst="rect">
            <a:avLst/>
          </a:prstGeom>
        </p:spPr>
      </p:pic>
      <p:pic>
        <p:nvPicPr>
          <p:cNvPr id="12" name="Picture 11" descr="Logo&#10;&#10;Description automatically generated">
            <a:extLst>
              <a:ext uri="{FF2B5EF4-FFF2-40B4-BE49-F238E27FC236}">
                <a16:creationId xmlns:a16="http://schemas.microsoft.com/office/drawing/2014/main" id="{6BE49B55-FD64-9844-948A-38888C227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99120">
            <a:off x="8491667" y="80476"/>
            <a:ext cx="1790700" cy="1790700"/>
          </a:xfrm>
          <a:prstGeom prst="rect">
            <a:avLst/>
          </a:prstGeom>
        </p:spPr>
      </p:pic>
      <p:pic>
        <p:nvPicPr>
          <p:cNvPr id="13" name="Picture 12" descr="A picture containing text, transport, lamp, aircraft&#10;&#10;Description automatically generated">
            <a:extLst>
              <a:ext uri="{FF2B5EF4-FFF2-40B4-BE49-F238E27FC236}">
                <a16:creationId xmlns:a16="http://schemas.microsoft.com/office/drawing/2014/main" id="{07FB96F6-814D-9F4F-B315-9B9F3B880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7899">
            <a:off x="6224098" y="3806865"/>
            <a:ext cx="1790700" cy="1790700"/>
          </a:xfrm>
          <a:prstGeom prst="rect">
            <a:avLst/>
          </a:prstGeom>
        </p:spPr>
      </p:pic>
      <p:grpSp>
        <p:nvGrpSpPr>
          <p:cNvPr id="16" name="Group 15">
            <a:extLst>
              <a:ext uri="{FF2B5EF4-FFF2-40B4-BE49-F238E27FC236}">
                <a16:creationId xmlns:a16="http://schemas.microsoft.com/office/drawing/2014/main" id="{020A36B2-370B-B64C-B2AD-ED881B2F8F33}"/>
              </a:ext>
            </a:extLst>
          </p:cNvPr>
          <p:cNvGrpSpPr/>
          <p:nvPr/>
        </p:nvGrpSpPr>
        <p:grpSpPr>
          <a:xfrm>
            <a:off x="2150249" y="522124"/>
            <a:ext cx="6016245" cy="4762288"/>
            <a:chOff x="2150249" y="522124"/>
            <a:chExt cx="6016245" cy="4762288"/>
          </a:xfrm>
        </p:grpSpPr>
        <p:pic>
          <p:nvPicPr>
            <p:cNvPr id="10" name="Picture 9" descr="Shape, circle&#10;&#10;Description automatically generated">
              <a:extLst>
                <a:ext uri="{FF2B5EF4-FFF2-40B4-BE49-F238E27FC236}">
                  <a16:creationId xmlns:a16="http://schemas.microsoft.com/office/drawing/2014/main" id="{C288C7C9-48BB-A24D-A302-19BB3FB1C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5794" y="2106950"/>
              <a:ext cx="1790700" cy="1790700"/>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8338D326-B7E6-BD44-A303-711F68362A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47726">
              <a:off x="4608118" y="522124"/>
              <a:ext cx="1790700" cy="1790700"/>
            </a:xfrm>
            <a:prstGeom prst="rect">
              <a:avLst/>
            </a:prstGeom>
          </p:spPr>
        </p:pic>
        <p:pic>
          <p:nvPicPr>
            <p:cNvPr id="14" name="Picture 13" descr="Icon&#10;&#10;Description automatically generated">
              <a:extLst>
                <a:ext uri="{FF2B5EF4-FFF2-40B4-BE49-F238E27FC236}">
                  <a16:creationId xmlns:a16="http://schemas.microsoft.com/office/drawing/2014/main" id="{93880321-0DB9-3141-8BD0-B2FD03FED7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17931">
              <a:off x="2150249" y="3493712"/>
              <a:ext cx="1790700" cy="1790700"/>
            </a:xfrm>
            <a:prstGeom prst="rect">
              <a:avLst/>
            </a:prstGeom>
          </p:spPr>
        </p:pic>
      </p:grpSp>
      <p:pic>
        <p:nvPicPr>
          <p:cNvPr id="15" name="Picture 14" descr="Logo, icon&#10;&#10;Description automatically generated">
            <a:extLst>
              <a:ext uri="{FF2B5EF4-FFF2-40B4-BE49-F238E27FC236}">
                <a16:creationId xmlns:a16="http://schemas.microsoft.com/office/drawing/2014/main" id="{4AB7E984-9880-964B-B86B-7C5BFA187D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16207">
            <a:off x="4600118" y="2829642"/>
            <a:ext cx="1790700" cy="1790700"/>
          </a:xfrm>
          <a:prstGeom prst="rect">
            <a:avLst/>
          </a:prstGeom>
        </p:spPr>
      </p:pic>
      <p:sp>
        <p:nvSpPr>
          <p:cNvPr id="4" name="TextBox 3">
            <a:extLst>
              <a:ext uri="{FF2B5EF4-FFF2-40B4-BE49-F238E27FC236}">
                <a16:creationId xmlns:a16="http://schemas.microsoft.com/office/drawing/2014/main" id="{84AF73D0-0A04-9C42-8878-4A3EC1F464E6}"/>
              </a:ext>
            </a:extLst>
          </p:cNvPr>
          <p:cNvSpPr txBox="1"/>
          <p:nvPr/>
        </p:nvSpPr>
        <p:spPr>
          <a:xfrm>
            <a:off x="3869782" y="6039581"/>
            <a:ext cx="5289801" cy="338554"/>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Refer to teacher notes at the bottom of each slide</a:t>
            </a:r>
            <a:endParaRPr lang="en-US" sz="1600" b="1" dirty="0">
              <a:latin typeface="Arial" panose="020B0604020202020204" pitchFamily="34" charset="0"/>
              <a:cs typeface="Arial" panose="020B0604020202020204" pitchFamily="34" charset="0"/>
            </a:endParaRPr>
          </a:p>
        </p:txBody>
      </p:sp>
      <p:pic>
        <p:nvPicPr>
          <p:cNvPr id="17" name="Picture 16" descr="Graphical user interface&#10;&#10;Description automatically generated">
            <a:extLst>
              <a:ext uri="{FF2B5EF4-FFF2-40B4-BE49-F238E27FC236}">
                <a16:creationId xmlns:a16="http://schemas.microsoft.com/office/drawing/2014/main" id="{0C2C9312-1295-C84A-B2CF-CD6E13C3CF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99613" y="1718523"/>
            <a:ext cx="3868297" cy="3529299"/>
          </a:xfrm>
          <a:prstGeom prst="rect">
            <a:avLst/>
          </a:prstGeom>
        </p:spPr>
      </p:pic>
      <p:pic>
        <p:nvPicPr>
          <p:cNvPr id="18" name="Picture 17">
            <a:extLst>
              <a:ext uri="{FF2B5EF4-FFF2-40B4-BE49-F238E27FC236}">
                <a16:creationId xmlns:a16="http://schemas.microsoft.com/office/drawing/2014/main" id="{F7DC75C8-ED64-734B-930F-6B114A4D96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7332" y="5557120"/>
            <a:ext cx="13806725" cy="65667"/>
          </a:xfrm>
          <a:prstGeom prst="rect">
            <a:avLst/>
          </a:prstGeom>
        </p:spPr>
      </p:pic>
    </p:spTree>
    <p:extLst>
      <p:ext uri="{BB962C8B-B14F-4D97-AF65-F5344CB8AC3E}">
        <p14:creationId xmlns:p14="http://schemas.microsoft.com/office/powerpoint/2010/main" val="426176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16"/>
                                        </p:tgtEl>
                                      </p:cBhvr>
                                    </p:animEffect>
                                    <p:animScale>
                                      <p:cBhvr>
                                        <p:cTn id="18" dur="250" autoRev="1" fill="hold"/>
                                        <p:tgtEl>
                                          <p:spTgt spid="16"/>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3B4D74-0440-4D0D-8A21-9F4DE9DD576E}"/>
              </a:ext>
            </a:extLst>
          </p:cNvPr>
          <p:cNvPicPr>
            <a:picLocks noChangeAspect="1"/>
          </p:cNvPicPr>
          <p:nvPr/>
        </p:nvPicPr>
        <p:blipFill rotWithShape="1">
          <a:blip r:embed="rId3"/>
          <a:srcRect t="13374" r="1553" b="5661"/>
          <a:stretch/>
        </p:blipFill>
        <p:spPr>
          <a:xfrm>
            <a:off x="658161" y="881522"/>
            <a:ext cx="9690171" cy="5625391"/>
          </a:xfrm>
          <a:prstGeom prst="rect">
            <a:avLst/>
          </a:prstGeom>
        </p:spPr>
      </p:pic>
      <p:sp>
        <p:nvSpPr>
          <p:cNvPr id="2" name="TextBox 1">
            <a:extLst>
              <a:ext uri="{FF2B5EF4-FFF2-40B4-BE49-F238E27FC236}">
                <a16:creationId xmlns:a16="http://schemas.microsoft.com/office/drawing/2014/main" id="{93D97F1A-DAA0-49AE-A60D-6A787B4882ED}"/>
              </a:ext>
            </a:extLst>
          </p:cNvPr>
          <p:cNvSpPr txBox="1"/>
          <p:nvPr/>
        </p:nvSpPr>
        <p:spPr>
          <a:xfrm rot="16200000">
            <a:off x="-632251" y="3249365"/>
            <a:ext cx="21941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Number of people</a:t>
            </a:r>
            <a:endParaRPr kumimoji="0" lang="en-GB" sz="1600" b="1"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5F420696-3879-4CDE-A5FA-2216E9A8C925}"/>
              </a:ext>
            </a:extLst>
          </p:cNvPr>
          <p:cNvSpPr txBox="1"/>
          <p:nvPr/>
        </p:nvSpPr>
        <p:spPr>
          <a:xfrm>
            <a:off x="3965035" y="6397678"/>
            <a:ext cx="1343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rPr>
              <a:t>Year</a:t>
            </a:r>
            <a:endParaRPr kumimoji="0" lang="en-GB" sz="1600" b="1" u="none" strike="noStrike" kern="1200" cap="none" spc="0" normalizeH="0" baseline="0" noProof="0" dirty="0">
              <a:ln>
                <a:noFill/>
              </a:ln>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4" name="Picture 13" descr="Shape&#10;&#10;Description automatically generated">
            <a:extLst>
              <a:ext uri="{FF2B5EF4-FFF2-40B4-BE49-F238E27FC236}">
                <a16:creationId xmlns:a16="http://schemas.microsoft.com/office/drawing/2014/main" id="{D79AA3D5-5A85-1947-90D0-88FF07CBA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028542" y="278770"/>
            <a:ext cx="10369701" cy="5832957"/>
          </a:xfrm>
          <a:prstGeom prst="rect">
            <a:avLst/>
          </a:prstGeom>
        </p:spPr>
      </p:pic>
      <p:sp>
        <p:nvSpPr>
          <p:cNvPr id="9" name="TextBox 8">
            <a:extLst>
              <a:ext uri="{FF2B5EF4-FFF2-40B4-BE49-F238E27FC236}">
                <a16:creationId xmlns:a16="http://schemas.microsoft.com/office/drawing/2014/main" id="{63699A5A-A0EE-498B-9965-CC5500533832}"/>
              </a:ext>
            </a:extLst>
          </p:cNvPr>
          <p:cNvSpPr txBox="1"/>
          <p:nvPr/>
        </p:nvSpPr>
        <p:spPr>
          <a:xfrm>
            <a:off x="7090420" y="1389470"/>
            <a:ext cx="5010270" cy="1546577"/>
          </a:xfrm>
          <a:prstGeom prst="rect">
            <a:avLst/>
          </a:prstGeom>
          <a:noFill/>
        </p:spPr>
        <p:txBody>
          <a:bodyPr wrap="square" rtlCol="0">
            <a:spAutoFit/>
          </a:bodyPr>
          <a:lstStyle/>
          <a:p>
            <a:pPr lvl="0">
              <a:defRPr/>
            </a:pPr>
            <a:r>
              <a:rPr lang="en-US" sz="1950" b="1" dirty="0">
                <a:solidFill>
                  <a:prstClr val="black"/>
                </a:solidFill>
                <a:latin typeface="Arial" panose="020B0604020202020204" pitchFamily="34" charset="0"/>
                <a:ea typeface="Helvetica Neue" panose="02000503000000020004" pitchFamily="2" charset="0"/>
                <a:cs typeface="Arial" panose="020B0604020202020204" pitchFamily="34" charset="0"/>
              </a:rPr>
              <a:t>The graph below shows the </a:t>
            </a:r>
            <a:br>
              <a:rPr lang="en-US" sz="1950" b="1" dirty="0">
                <a:solidFill>
                  <a:prstClr val="black"/>
                </a:solidFill>
                <a:latin typeface="Arial" panose="020B0604020202020204" pitchFamily="34" charset="0"/>
                <a:ea typeface="Helvetica Neue" panose="02000503000000020004" pitchFamily="2" charset="0"/>
                <a:cs typeface="Arial" panose="020B0604020202020204" pitchFamily="34" charset="0"/>
              </a:rPr>
            </a:br>
            <a:r>
              <a:rPr lang="en-US" sz="1950" b="1" dirty="0">
                <a:solidFill>
                  <a:prstClr val="black"/>
                </a:solidFill>
                <a:latin typeface="Arial" panose="020B0604020202020204" pitchFamily="34" charset="0"/>
                <a:ea typeface="Helvetica Neue" panose="02000503000000020004" pitchFamily="2" charset="0"/>
                <a:cs typeface="Arial" panose="020B0604020202020204" pitchFamily="34" charset="0"/>
              </a:rPr>
              <a:t>number of polio cases and polio </a:t>
            </a:r>
            <a:br>
              <a:rPr lang="en-US" sz="1950" b="1" dirty="0">
                <a:solidFill>
                  <a:prstClr val="black"/>
                </a:solidFill>
                <a:latin typeface="Arial" panose="020B0604020202020204" pitchFamily="34" charset="0"/>
                <a:ea typeface="Helvetica Neue" panose="02000503000000020004" pitchFamily="2" charset="0"/>
                <a:cs typeface="Arial" panose="020B0604020202020204" pitchFamily="34" charset="0"/>
              </a:rPr>
            </a:br>
            <a:r>
              <a:rPr lang="en-US" sz="1950" b="1" dirty="0">
                <a:solidFill>
                  <a:prstClr val="black"/>
                </a:solidFill>
                <a:latin typeface="Arial" panose="020B0604020202020204" pitchFamily="34" charset="0"/>
                <a:ea typeface="Helvetica Neue" panose="02000503000000020004" pitchFamily="2" charset="0"/>
                <a:cs typeface="Arial" panose="020B0604020202020204" pitchFamily="34" charset="0"/>
              </a:rPr>
              <a:t>deaths in the USA since 1910. </a:t>
            </a:r>
          </a:p>
          <a:p>
            <a:pPr lvl="0">
              <a:defRPr/>
            </a:pPr>
            <a:br>
              <a:rPr lang="en-US" b="1" dirty="0">
                <a:solidFill>
                  <a:prstClr val="black"/>
                </a:solidFill>
              </a:rPr>
            </a:br>
            <a:endParaRPr lang="en-GB" dirty="0"/>
          </a:p>
        </p:txBody>
      </p:sp>
      <p:sp>
        <p:nvSpPr>
          <p:cNvPr id="3" name="TextBox 2">
            <a:extLst>
              <a:ext uri="{FF2B5EF4-FFF2-40B4-BE49-F238E27FC236}">
                <a16:creationId xmlns:a16="http://schemas.microsoft.com/office/drawing/2014/main" id="{00B32AB8-8FCD-4F55-AF64-736F1E4D33C8}"/>
              </a:ext>
            </a:extLst>
          </p:cNvPr>
          <p:cNvSpPr txBox="1"/>
          <p:nvPr/>
        </p:nvSpPr>
        <p:spPr>
          <a:xfrm>
            <a:off x="7101438" y="2413483"/>
            <a:ext cx="4778776" cy="3513782"/>
          </a:xfrm>
          <a:prstGeom prst="rect">
            <a:avLst/>
          </a:prstGeom>
          <a:noFill/>
        </p:spPr>
        <p:txBody>
          <a:bodyPr wrap="square" rtlCol="0">
            <a:spAutoFit/>
          </a:bodyPr>
          <a:lstStyle/>
          <a:p>
            <a:pPr>
              <a:spcAft>
                <a:spcPts val="1000"/>
              </a:spcAft>
            </a:pPr>
            <a:r>
              <a:rPr lang="en-GB" sz="2100" dirty="0">
                <a:latin typeface="Arial" panose="020B0604020202020204" pitchFamily="34" charset="0"/>
                <a:ea typeface="Helvetica Neue Light" panose="02000403000000020004" pitchFamily="2" charset="0"/>
                <a:cs typeface="Arial" panose="020B0604020202020204" pitchFamily="34" charset="0"/>
              </a:rPr>
              <a:t>A mass vaccination programme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was introduced in the late 1950s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and early 1960s in the USA. </a:t>
            </a:r>
          </a:p>
          <a:p>
            <a:r>
              <a:rPr lang="en-GB" sz="2100" dirty="0">
                <a:latin typeface="Arial" panose="020B0604020202020204" pitchFamily="34" charset="0"/>
                <a:ea typeface="Helvetica Neue Light" panose="02000403000000020004" pitchFamily="2" charset="0"/>
                <a:cs typeface="Arial" panose="020B0604020202020204" pitchFamily="34" charset="0"/>
              </a:rPr>
              <a:t>The programme reduced the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number of cases from 35,000 in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1953 to 161 in 1961. Since 1979,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no cases of polio have originated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in USA.</a:t>
            </a:r>
          </a:p>
          <a:p>
            <a:endParaRPr lang="en-GB" sz="2300" dirty="0">
              <a:latin typeface="Helvetica Neue Light" panose="02000403000000020004" pitchFamily="2" charset="0"/>
              <a:ea typeface="Helvetica Neue Light" panose="02000403000000020004" pitchFamily="2" charset="0"/>
            </a:endParaRPr>
          </a:p>
          <a:p>
            <a:endParaRPr lang="en-GB" sz="2300" dirty="0"/>
          </a:p>
        </p:txBody>
      </p:sp>
      <p:pic>
        <p:nvPicPr>
          <p:cNvPr id="12" name="Picture 11" descr="Icon&#10;&#10;Description automatically generated">
            <a:extLst>
              <a:ext uri="{FF2B5EF4-FFF2-40B4-BE49-F238E27FC236}">
                <a16:creationId xmlns:a16="http://schemas.microsoft.com/office/drawing/2014/main" id="{0F3E41A2-4B65-1645-A728-0BEADB0A86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6505">
            <a:off x="4580084" y="841353"/>
            <a:ext cx="1909382" cy="1909382"/>
          </a:xfrm>
          <a:prstGeom prst="rect">
            <a:avLst/>
          </a:prstGeom>
        </p:spPr>
      </p:pic>
      <p:pic>
        <p:nvPicPr>
          <p:cNvPr id="10" name="Picture 9" descr="Icon&#10;&#10;Description automatically generated">
            <a:extLst>
              <a:ext uri="{FF2B5EF4-FFF2-40B4-BE49-F238E27FC236}">
                <a16:creationId xmlns:a16="http://schemas.microsoft.com/office/drawing/2014/main" id="{9B2095B8-285D-EE46-9260-117C439F3C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562381" y="710010"/>
            <a:ext cx="7202154" cy="4051211"/>
          </a:xfrm>
          <a:prstGeom prst="rect">
            <a:avLst/>
          </a:prstGeom>
        </p:spPr>
      </p:pic>
      <p:sp>
        <p:nvSpPr>
          <p:cNvPr id="11" name="Rectangle 10">
            <a:extLst>
              <a:ext uri="{FF2B5EF4-FFF2-40B4-BE49-F238E27FC236}">
                <a16:creationId xmlns:a16="http://schemas.microsoft.com/office/drawing/2014/main" id="{0E02B8D9-0C08-0B47-994E-839C156A1175}"/>
              </a:ext>
            </a:extLst>
          </p:cNvPr>
          <p:cNvSpPr/>
          <p:nvPr/>
        </p:nvSpPr>
        <p:spPr>
          <a:xfrm>
            <a:off x="6969100" y="1451623"/>
            <a:ext cx="2993204" cy="707886"/>
          </a:xfrm>
          <a:prstGeom prst="rect">
            <a:avLst/>
          </a:prstGeom>
        </p:spPr>
        <p:txBody>
          <a:bodyPr wrap="square">
            <a:spAutoFit/>
          </a:bodyPr>
          <a:lstStyle/>
          <a:p>
            <a:r>
              <a:rPr lang="en-GB" sz="2000" b="1" dirty="0">
                <a:latin typeface="Arial Black" panose="020B0604020202020204" pitchFamily="34" charset="0"/>
                <a:ea typeface="Helvetica Neue Medium" panose="02000503000000020004" pitchFamily="2" charset="0"/>
                <a:cs typeface="Arial Black" panose="020B0604020202020204" pitchFamily="34" charset="0"/>
              </a:rPr>
              <a:t>What does the graph show? </a:t>
            </a:r>
          </a:p>
        </p:txBody>
      </p:sp>
      <p:sp>
        <p:nvSpPr>
          <p:cNvPr id="4" name="TextBox 3">
            <a:extLst>
              <a:ext uri="{FF2B5EF4-FFF2-40B4-BE49-F238E27FC236}">
                <a16:creationId xmlns:a16="http://schemas.microsoft.com/office/drawing/2014/main" id="{D47D5081-192E-3644-80E1-D49A1544D6C9}"/>
              </a:ext>
            </a:extLst>
          </p:cNvPr>
          <p:cNvSpPr txBox="1"/>
          <p:nvPr/>
        </p:nvSpPr>
        <p:spPr>
          <a:xfrm>
            <a:off x="376580" y="288235"/>
            <a:ext cx="7315810" cy="523220"/>
          </a:xfrm>
          <a:prstGeom prst="rect">
            <a:avLst/>
          </a:prstGeom>
          <a:noFill/>
        </p:spPr>
        <p:txBody>
          <a:bodyPr wrap="square" rtlCol="0">
            <a:spAutoFit/>
          </a:bodyPr>
          <a:lstStyle/>
          <a:p>
            <a:r>
              <a:rPr lang="en-US" sz="2800" b="1" dirty="0">
                <a:solidFill>
                  <a:srgbClr val="4CAD31"/>
                </a:solidFill>
                <a:latin typeface="Arial" panose="020B0604020202020204" pitchFamily="34" charset="0"/>
                <a:cs typeface="Arial" panose="020B0604020202020204" pitchFamily="34" charset="0"/>
              </a:rPr>
              <a:t>Polio vaccination </a:t>
            </a:r>
            <a:r>
              <a:rPr lang="en-US" sz="2800" b="1" dirty="0" err="1">
                <a:solidFill>
                  <a:srgbClr val="4CAD31"/>
                </a:solidFill>
                <a:latin typeface="Arial" panose="020B0604020202020204" pitchFamily="34" charset="0"/>
                <a:cs typeface="Arial" panose="020B0604020202020204" pitchFamily="34" charset="0"/>
              </a:rPr>
              <a:t>programme</a:t>
            </a:r>
            <a:r>
              <a:rPr lang="en-US" sz="2800" b="1" dirty="0">
                <a:solidFill>
                  <a:srgbClr val="4CAD31"/>
                </a:solidFill>
                <a:latin typeface="Arial" panose="020B0604020202020204" pitchFamily="34" charset="0"/>
                <a:cs typeface="Arial" panose="020B0604020202020204" pitchFamily="34" charset="0"/>
              </a:rPr>
              <a:t> in the USA</a:t>
            </a:r>
          </a:p>
        </p:txBody>
      </p:sp>
    </p:spTree>
    <p:extLst>
      <p:ext uri="{BB962C8B-B14F-4D97-AF65-F5344CB8AC3E}">
        <p14:creationId xmlns:p14="http://schemas.microsoft.com/office/powerpoint/2010/main" val="228674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D84CB0-C49B-DE46-BD54-266A95E427A7}"/>
              </a:ext>
            </a:extLst>
          </p:cNvPr>
          <p:cNvSpPr/>
          <p:nvPr/>
        </p:nvSpPr>
        <p:spPr>
          <a:xfrm>
            <a:off x="0" y="0"/>
            <a:ext cx="12192000" cy="6858000"/>
          </a:xfrm>
          <a:prstGeom prst="rect">
            <a:avLst/>
          </a:prstGeom>
          <a:solidFill>
            <a:srgbClr val="8F36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circle on a black background&#10;&#10;Description automatically generated with medium confidence">
            <a:extLst>
              <a:ext uri="{FF2B5EF4-FFF2-40B4-BE49-F238E27FC236}">
                <a16:creationId xmlns:a16="http://schemas.microsoft.com/office/drawing/2014/main" id="{BCD9EC29-B96D-134B-9942-180D5889B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64" y="-327532"/>
            <a:ext cx="12192000" cy="6858000"/>
          </a:xfrm>
          <a:prstGeom prst="rect">
            <a:avLst/>
          </a:prstGeom>
        </p:spPr>
      </p:pic>
      <p:sp>
        <p:nvSpPr>
          <p:cNvPr id="6" name="TextBox 5">
            <a:extLst>
              <a:ext uri="{FF2B5EF4-FFF2-40B4-BE49-F238E27FC236}">
                <a16:creationId xmlns:a16="http://schemas.microsoft.com/office/drawing/2014/main" id="{FA10E5A1-6A69-E543-8AEF-148BC10C6D39}"/>
              </a:ext>
            </a:extLst>
          </p:cNvPr>
          <p:cNvSpPr txBox="1"/>
          <p:nvPr/>
        </p:nvSpPr>
        <p:spPr>
          <a:xfrm>
            <a:off x="6458820" y="1622924"/>
            <a:ext cx="5018049" cy="2708434"/>
          </a:xfrm>
          <a:prstGeom prst="rect">
            <a:avLst/>
          </a:prstGeom>
          <a:noFill/>
        </p:spPr>
        <p:txBody>
          <a:bodyPr wrap="square" rtlCol="0">
            <a:spAutoFit/>
          </a:bodyPr>
          <a:lstStyle/>
          <a:p>
            <a:pPr algn="ctr"/>
            <a:r>
              <a:rPr lang="en-US" sz="3200" b="1" dirty="0">
                <a:latin typeface="Arial Black" panose="020B0604020202020204" pitchFamily="34" charset="0"/>
                <a:cs typeface="Arial Black" panose="020B0604020202020204" pitchFamily="34" charset="0"/>
              </a:rPr>
              <a:t>Why is it </a:t>
            </a:r>
            <a:br>
              <a:rPr lang="en-US" sz="3200" b="1" dirty="0">
                <a:latin typeface="Arial Black" panose="020B0604020202020204" pitchFamily="34" charset="0"/>
                <a:cs typeface="Arial Black" panose="020B0604020202020204" pitchFamily="34" charset="0"/>
              </a:rPr>
            </a:br>
            <a:r>
              <a:rPr lang="en-US" sz="3200" b="1" dirty="0">
                <a:latin typeface="Arial Black" panose="020B0604020202020204" pitchFamily="34" charset="0"/>
                <a:cs typeface="Arial Black" panose="020B0604020202020204" pitchFamily="34" charset="0"/>
              </a:rPr>
              <a:t>important that everyone gets vaccinated? </a:t>
            </a:r>
            <a:br>
              <a:rPr lang="en-US" sz="4200" b="1" dirty="0">
                <a:latin typeface="Arial Black" panose="020B0604020202020204" pitchFamily="34" charset="0"/>
                <a:cs typeface="Arial Black" panose="020B0604020202020204" pitchFamily="34" charset="0"/>
              </a:rPr>
            </a:br>
            <a:endParaRPr lang="en-US" sz="4200" b="1" dirty="0">
              <a:latin typeface="Arial Black" panose="020B0604020202020204" pitchFamily="34" charset="0"/>
              <a:cs typeface="Arial Black" panose="020B0604020202020204" pitchFamily="34" charset="0"/>
            </a:endParaRPr>
          </a:p>
        </p:txBody>
      </p:sp>
      <p:pic>
        <p:nvPicPr>
          <p:cNvPr id="7" name="Picture 6" descr="Logo, icon&#10;&#10;Description automatically generated">
            <a:extLst>
              <a:ext uri="{FF2B5EF4-FFF2-40B4-BE49-F238E27FC236}">
                <a16:creationId xmlns:a16="http://schemas.microsoft.com/office/drawing/2014/main" id="{C7D2B997-E796-1A45-87E4-4EFF2FDCC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209" y="1691985"/>
            <a:ext cx="5247577" cy="5247577"/>
          </a:xfrm>
          <a:prstGeom prst="rect">
            <a:avLst/>
          </a:prstGeom>
        </p:spPr>
      </p:pic>
    </p:spTree>
    <p:extLst>
      <p:ext uri="{BB962C8B-B14F-4D97-AF65-F5344CB8AC3E}">
        <p14:creationId xmlns:p14="http://schemas.microsoft.com/office/powerpoint/2010/main" val="20676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grpId="0"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 arrow&#10;&#10;Description automatically generated">
            <a:extLst>
              <a:ext uri="{FF2B5EF4-FFF2-40B4-BE49-F238E27FC236}">
                <a16:creationId xmlns:a16="http://schemas.microsoft.com/office/drawing/2014/main" id="{67597524-6195-FE48-87F0-35910FFD0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265971" y="847531"/>
            <a:ext cx="2601530" cy="1825940"/>
          </a:xfrm>
          <a:prstGeom prst="rect">
            <a:avLst/>
          </a:prstGeom>
        </p:spPr>
      </p:pic>
      <p:sp>
        <p:nvSpPr>
          <p:cNvPr id="10" name="Title 1">
            <a:extLst>
              <a:ext uri="{FF2B5EF4-FFF2-40B4-BE49-F238E27FC236}">
                <a16:creationId xmlns:a16="http://schemas.microsoft.com/office/drawing/2014/main" id="{2ABE559F-586C-AE48-9194-ED57F884DB1A}"/>
              </a:ext>
            </a:extLst>
          </p:cNvPr>
          <p:cNvSpPr txBox="1">
            <a:spLocks/>
          </p:cNvSpPr>
          <p:nvPr/>
        </p:nvSpPr>
        <p:spPr>
          <a:xfrm>
            <a:off x="611187" y="1100863"/>
            <a:ext cx="344008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900" b="1" dirty="0">
                <a:latin typeface="Arial Black" panose="020B0604020202020204" pitchFamily="34" charset="0"/>
                <a:cs typeface="Arial Black" panose="020B0604020202020204" pitchFamily="34" charset="0"/>
              </a:rPr>
              <a:t>What do these </a:t>
            </a:r>
            <a:br>
              <a:rPr lang="en-GB" sz="1900" b="1" dirty="0">
                <a:latin typeface="Arial Black" panose="020B0604020202020204" pitchFamily="34" charset="0"/>
                <a:cs typeface="Arial Black" panose="020B0604020202020204" pitchFamily="34" charset="0"/>
              </a:rPr>
            </a:br>
            <a:r>
              <a:rPr lang="en-GB" sz="1900" b="1" dirty="0">
                <a:latin typeface="Arial Black" panose="020B0604020202020204" pitchFamily="34" charset="0"/>
                <a:cs typeface="Arial Black" panose="020B0604020202020204" pitchFamily="34" charset="0"/>
              </a:rPr>
              <a:t>diagrams </a:t>
            </a:r>
            <a:br>
              <a:rPr lang="en-GB" sz="1900" b="1" dirty="0">
                <a:latin typeface="Arial Black" panose="020B0604020202020204" pitchFamily="34" charset="0"/>
                <a:cs typeface="Arial Black" panose="020B0604020202020204" pitchFamily="34" charset="0"/>
              </a:rPr>
            </a:br>
            <a:r>
              <a:rPr lang="en-GB" sz="1900" b="1" dirty="0">
                <a:latin typeface="Arial Black" panose="020B0604020202020204" pitchFamily="34" charset="0"/>
                <a:cs typeface="Arial Black" panose="020B0604020202020204" pitchFamily="34" charset="0"/>
              </a:rPr>
              <a:t>show?</a:t>
            </a:r>
          </a:p>
        </p:txBody>
      </p:sp>
      <p:pic>
        <p:nvPicPr>
          <p:cNvPr id="12" name="Picture 11" descr="Icon&#10;&#10;Description automatically generated">
            <a:extLst>
              <a:ext uri="{FF2B5EF4-FFF2-40B4-BE49-F238E27FC236}">
                <a16:creationId xmlns:a16="http://schemas.microsoft.com/office/drawing/2014/main" id="{CA57D008-47BD-3E46-A861-A3E4A9238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72738">
            <a:off x="882552" y="1931847"/>
            <a:ext cx="1961913" cy="1961913"/>
          </a:xfrm>
          <a:prstGeom prst="rect">
            <a:avLst/>
          </a:prstGeom>
        </p:spPr>
      </p:pic>
      <p:pic>
        <p:nvPicPr>
          <p:cNvPr id="15" name="Picture 14">
            <a:extLst>
              <a:ext uri="{FF2B5EF4-FFF2-40B4-BE49-F238E27FC236}">
                <a16:creationId xmlns:a16="http://schemas.microsoft.com/office/drawing/2014/main" id="{7251123A-448D-B149-A37D-9E73DB48C3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3265" y="297274"/>
            <a:ext cx="3135696" cy="5801346"/>
          </a:xfrm>
          <a:prstGeom prst="rect">
            <a:avLst/>
          </a:prstGeom>
        </p:spPr>
      </p:pic>
      <p:pic>
        <p:nvPicPr>
          <p:cNvPr id="16" name="Picture 15" descr="A screen shot of a game&#10;&#10;Description automatically generated with low confidence">
            <a:extLst>
              <a:ext uri="{FF2B5EF4-FFF2-40B4-BE49-F238E27FC236}">
                <a16:creationId xmlns:a16="http://schemas.microsoft.com/office/drawing/2014/main" id="{23F8FB10-5327-4548-B591-C0F98D51C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6776" y="246577"/>
            <a:ext cx="3164842" cy="5885495"/>
          </a:xfrm>
          <a:prstGeom prst="rect">
            <a:avLst/>
          </a:prstGeom>
        </p:spPr>
      </p:pic>
      <p:pic>
        <p:nvPicPr>
          <p:cNvPr id="17" name="Picture 16">
            <a:extLst>
              <a:ext uri="{FF2B5EF4-FFF2-40B4-BE49-F238E27FC236}">
                <a16:creationId xmlns:a16="http://schemas.microsoft.com/office/drawing/2014/main" id="{0125C326-26FC-A14B-8BC1-6F36489951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2088" y="267630"/>
            <a:ext cx="3122081" cy="5884874"/>
          </a:xfrm>
          <a:prstGeom prst="rect">
            <a:avLst/>
          </a:prstGeom>
        </p:spPr>
      </p:pic>
      <p:pic>
        <p:nvPicPr>
          <p:cNvPr id="18" name="Picture 17" descr="Chart&#10;&#10;Description automatically generated">
            <a:extLst>
              <a:ext uri="{FF2B5EF4-FFF2-40B4-BE49-F238E27FC236}">
                <a16:creationId xmlns:a16="http://schemas.microsoft.com/office/drawing/2014/main" id="{F85DD993-B9B1-1F4A-8220-7715C29209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61" y="3702722"/>
            <a:ext cx="2345729" cy="2422429"/>
          </a:xfrm>
          <a:prstGeom prst="rect">
            <a:avLst/>
          </a:prstGeom>
        </p:spPr>
      </p:pic>
    </p:spTree>
    <p:extLst>
      <p:ext uri="{BB962C8B-B14F-4D97-AF65-F5344CB8AC3E}">
        <p14:creationId xmlns:p14="http://schemas.microsoft.com/office/powerpoint/2010/main" val="349157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hape, square&#10;&#10;Description automatically generated">
            <a:extLst>
              <a:ext uri="{FF2B5EF4-FFF2-40B4-BE49-F238E27FC236}">
                <a16:creationId xmlns:a16="http://schemas.microsoft.com/office/drawing/2014/main" id="{214EB542-31E9-634E-A8D6-B19477C0D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50"/>
            <a:ext cx="12192000" cy="6858000"/>
          </a:xfrm>
          <a:prstGeom prst="rect">
            <a:avLst/>
          </a:prstGeom>
        </p:spPr>
      </p:pic>
      <p:sp>
        <p:nvSpPr>
          <p:cNvPr id="2" name="Title 1">
            <a:extLst>
              <a:ext uri="{FF2B5EF4-FFF2-40B4-BE49-F238E27FC236}">
                <a16:creationId xmlns:a16="http://schemas.microsoft.com/office/drawing/2014/main" id="{02E2A693-0F32-46BA-B151-D2893BE651B4}"/>
              </a:ext>
            </a:extLst>
          </p:cNvPr>
          <p:cNvSpPr>
            <a:spLocks noGrp="1"/>
          </p:cNvSpPr>
          <p:nvPr>
            <p:ph type="title"/>
          </p:nvPr>
        </p:nvSpPr>
        <p:spPr>
          <a:xfrm>
            <a:off x="600077" y="-1772958"/>
            <a:ext cx="10515600" cy="1325563"/>
          </a:xfrm>
        </p:spPr>
        <p:txBody>
          <a:bodyPr>
            <a:normAutofit/>
          </a:bodyPr>
          <a:lstStyle/>
          <a:p>
            <a:endParaRPr lang="en-GB" sz="300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3" name="Content Placeholder 2">
            <a:extLst>
              <a:ext uri="{FF2B5EF4-FFF2-40B4-BE49-F238E27FC236}">
                <a16:creationId xmlns:a16="http://schemas.microsoft.com/office/drawing/2014/main" id="{2DFE2649-84BD-4EFA-BB54-AAE98341AE04}"/>
              </a:ext>
            </a:extLst>
          </p:cNvPr>
          <p:cNvSpPr>
            <a:spLocks noGrp="1"/>
          </p:cNvSpPr>
          <p:nvPr>
            <p:ph idx="1"/>
          </p:nvPr>
        </p:nvSpPr>
        <p:spPr>
          <a:xfrm>
            <a:off x="6316203" y="360328"/>
            <a:ext cx="5271951" cy="3093056"/>
          </a:xfrm>
        </p:spPr>
        <p:txBody>
          <a:bodyPr>
            <a:normAutofit fontScale="85000" lnSpcReduction="10000"/>
          </a:bodyPr>
          <a:lstStyle/>
          <a:p>
            <a:pPr marL="0" indent="0">
              <a:lnSpc>
                <a:spcPct val="110000"/>
              </a:lnSpc>
              <a:spcAft>
                <a:spcPts val="1000"/>
              </a:spcAft>
              <a:buNone/>
            </a:pPr>
            <a:r>
              <a:rPr lang="en-GB" sz="3300" dirty="0">
                <a:latin typeface="Arial" panose="020B0604020202020204" pitchFamily="34" charset="0"/>
                <a:ea typeface="Helvetica Neue" panose="02000503000000020004" pitchFamily="2" charset="0"/>
                <a:cs typeface="Arial" panose="020B0604020202020204" pitchFamily="34" charset="0"/>
              </a:rPr>
              <a:t>To contain or eradicate a disease through vaccinations, you need </a:t>
            </a:r>
            <a:r>
              <a:rPr lang="en-GB" sz="3300" b="1" dirty="0">
                <a:latin typeface="Arial" panose="020B0604020202020204" pitchFamily="34" charset="0"/>
                <a:ea typeface="Helvetica Neue" panose="02000503000000020004" pitchFamily="2" charset="0"/>
                <a:cs typeface="Arial" panose="020B0604020202020204" pitchFamily="34" charset="0"/>
              </a:rPr>
              <a:t>herd immunity</a:t>
            </a:r>
            <a:r>
              <a:rPr lang="en-GB" sz="3300" dirty="0">
                <a:latin typeface="Arial" panose="020B0604020202020204" pitchFamily="34" charset="0"/>
                <a:ea typeface="Helvetica Neue" panose="02000503000000020004" pitchFamily="2" charset="0"/>
                <a:cs typeface="Arial" panose="020B0604020202020204" pitchFamily="34" charset="0"/>
              </a:rPr>
              <a:t>.</a:t>
            </a:r>
            <a:endParaRPr lang="en-GB" sz="3300" dirty="0">
              <a:latin typeface="Arial" panose="020B0604020202020204" pitchFamily="34" charset="0"/>
              <a:ea typeface="Helvetica Neue Light" panose="02000403000000020004" pitchFamily="2" charset="0"/>
              <a:cs typeface="Arial" panose="020B0604020202020204" pitchFamily="34" charset="0"/>
            </a:endParaRPr>
          </a:p>
          <a:p>
            <a:pPr marL="0" indent="0">
              <a:lnSpc>
                <a:spcPct val="120000"/>
              </a:lnSpc>
              <a:buNone/>
            </a:pPr>
            <a:r>
              <a:rPr lang="en-GB" sz="2500" dirty="0">
                <a:latin typeface="Arial" panose="020B0604020202020204" pitchFamily="34" charset="0"/>
                <a:ea typeface="Helvetica Neue Light" panose="02000403000000020004" pitchFamily="2" charset="0"/>
                <a:cs typeface="Arial" panose="020B0604020202020204" pitchFamily="34" charset="0"/>
              </a:rPr>
              <a:t>This means that enough of the population are vaccinated against the disease that any spread of the disease is contained</a:t>
            </a:r>
            <a:r>
              <a:rPr lang="en-GB" sz="2500" dirty="0">
                <a:latin typeface="Helvetica Neue Light" panose="02000403000000020004" pitchFamily="2" charset="0"/>
                <a:ea typeface="Helvetica Neue Light" panose="02000403000000020004" pitchFamily="2" charset="0"/>
              </a:rPr>
              <a:t>.</a:t>
            </a:r>
          </a:p>
          <a:p>
            <a:pPr marL="0" indent="0">
              <a:buNone/>
            </a:pPr>
            <a:endParaRPr lang="en-GB" sz="2600" dirty="0"/>
          </a:p>
          <a:p>
            <a:pPr marL="0" indent="0">
              <a:buNone/>
            </a:pPr>
            <a:endParaRPr lang="en-GB" dirty="0"/>
          </a:p>
          <a:p>
            <a:pPr marL="0" indent="0">
              <a:buNone/>
            </a:pPr>
            <a:endParaRPr lang="en-GB" dirty="0"/>
          </a:p>
          <a:p>
            <a:pPr marL="0" indent="0">
              <a:buNone/>
            </a:pPr>
            <a:endParaRPr lang="en-GB" dirty="0"/>
          </a:p>
        </p:txBody>
      </p:sp>
      <p:pic>
        <p:nvPicPr>
          <p:cNvPr id="9" name="Picture 8" descr="Icon&#10;&#10;Description automatically generated with medium confidence">
            <a:extLst>
              <a:ext uri="{FF2B5EF4-FFF2-40B4-BE49-F238E27FC236}">
                <a16:creationId xmlns:a16="http://schemas.microsoft.com/office/drawing/2014/main" id="{CB28447E-0B90-A342-B4C7-4E490C9215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0576">
            <a:off x="3934654" y="4503543"/>
            <a:ext cx="2488946" cy="2488946"/>
          </a:xfrm>
          <a:prstGeom prst="rect">
            <a:avLst/>
          </a:prstGeom>
        </p:spPr>
      </p:pic>
      <p:pic>
        <p:nvPicPr>
          <p:cNvPr id="6" name="Picture 5" descr="A white circle on a black background&#10;&#10;Description automatically generated">
            <a:extLst>
              <a:ext uri="{FF2B5EF4-FFF2-40B4-BE49-F238E27FC236}">
                <a16:creationId xmlns:a16="http://schemas.microsoft.com/office/drawing/2014/main" id="{BE47F490-1A0B-3A41-99A5-CC2D3D376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4880" y="199488"/>
            <a:ext cx="5370967" cy="5067447"/>
          </a:xfrm>
          <a:prstGeom prst="rect">
            <a:avLst/>
          </a:prstGeom>
        </p:spPr>
      </p:pic>
      <p:sp>
        <p:nvSpPr>
          <p:cNvPr id="8" name="Title 4">
            <a:extLst>
              <a:ext uri="{FF2B5EF4-FFF2-40B4-BE49-F238E27FC236}">
                <a16:creationId xmlns:a16="http://schemas.microsoft.com/office/drawing/2014/main" id="{5854A214-9233-364B-B32E-E9CB81D938CB}"/>
              </a:ext>
            </a:extLst>
          </p:cNvPr>
          <p:cNvSpPr txBox="1">
            <a:spLocks/>
          </p:cNvSpPr>
          <p:nvPr/>
        </p:nvSpPr>
        <p:spPr>
          <a:xfrm>
            <a:off x="375699" y="2367940"/>
            <a:ext cx="4579961" cy="1449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1850" b="1" dirty="0">
                <a:latin typeface="Arial Black" panose="020B0604020202020204" pitchFamily="34" charset="0"/>
                <a:cs typeface="Arial Black" panose="020B0604020202020204" pitchFamily="34" charset="0"/>
              </a:rPr>
              <a:t>Measles is a </a:t>
            </a:r>
            <a:br>
              <a:rPr lang="en-GB" sz="1850" b="1" dirty="0">
                <a:latin typeface="Arial Black" panose="020B0604020202020204" pitchFamily="34" charset="0"/>
                <a:cs typeface="Arial Black" panose="020B0604020202020204" pitchFamily="34" charset="0"/>
              </a:rPr>
            </a:br>
            <a:r>
              <a:rPr lang="en-GB" sz="1850" b="1" dirty="0">
                <a:latin typeface="Arial Black" panose="020B0604020202020204" pitchFamily="34" charset="0"/>
                <a:cs typeface="Arial Black" panose="020B0604020202020204" pitchFamily="34" charset="0"/>
              </a:rPr>
              <a:t>serious disease caused </a:t>
            </a:r>
            <a:br>
              <a:rPr lang="en-GB" sz="1850" b="1" dirty="0">
                <a:latin typeface="Arial Black" panose="020B0604020202020204" pitchFamily="34" charset="0"/>
                <a:cs typeface="Arial Black" panose="020B0604020202020204" pitchFamily="34" charset="0"/>
              </a:rPr>
            </a:br>
            <a:r>
              <a:rPr lang="en-GB" sz="1850" b="1" dirty="0">
                <a:latin typeface="Arial Black" panose="020B0604020202020204" pitchFamily="34" charset="0"/>
                <a:cs typeface="Arial Black" panose="020B0604020202020204" pitchFamily="34" charset="0"/>
              </a:rPr>
              <a:t>by a virus. To achieve herd immunity with measles, you </a:t>
            </a:r>
            <a:br>
              <a:rPr lang="en-GB" sz="1850" b="1" dirty="0">
                <a:latin typeface="Arial Black" panose="020B0604020202020204" pitchFamily="34" charset="0"/>
                <a:cs typeface="Arial Black" panose="020B0604020202020204" pitchFamily="34" charset="0"/>
              </a:rPr>
            </a:br>
            <a:r>
              <a:rPr lang="en-GB" sz="1850" b="1" dirty="0">
                <a:latin typeface="Arial Black" panose="020B0604020202020204" pitchFamily="34" charset="0"/>
                <a:cs typeface="Arial Black" panose="020B0604020202020204" pitchFamily="34" charset="0"/>
              </a:rPr>
              <a:t>need at least 95% of the </a:t>
            </a:r>
            <a:br>
              <a:rPr lang="en-GB" sz="1850" b="1" dirty="0">
                <a:latin typeface="Arial Black" panose="020B0604020202020204" pitchFamily="34" charset="0"/>
                <a:cs typeface="Arial Black" panose="020B0604020202020204" pitchFamily="34" charset="0"/>
              </a:rPr>
            </a:br>
            <a:r>
              <a:rPr lang="en-GB" sz="1850" b="1" dirty="0">
                <a:latin typeface="Arial Black" panose="020B0604020202020204" pitchFamily="34" charset="0"/>
                <a:cs typeface="Arial Black" panose="020B0604020202020204" pitchFamily="34" charset="0"/>
              </a:rPr>
              <a:t>population vaccinated </a:t>
            </a:r>
            <a:br>
              <a:rPr lang="en-GB" sz="1850" b="1" dirty="0">
                <a:latin typeface="Arial Black" panose="020B0604020202020204" pitchFamily="34" charset="0"/>
                <a:cs typeface="Arial Black" panose="020B0604020202020204" pitchFamily="34" charset="0"/>
              </a:rPr>
            </a:br>
            <a:r>
              <a:rPr lang="en-GB" sz="1850" b="1" dirty="0">
                <a:latin typeface="Arial Black" panose="020B0604020202020204" pitchFamily="34" charset="0"/>
                <a:cs typeface="Arial Black" panose="020B0604020202020204" pitchFamily="34" charset="0"/>
              </a:rPr>
              <a:t>against it.</a:t>
            </a:r>
          </a:p>
          <a:p>
            <a:pPr algn="ctr">
              <a:lnSpc>
                <a:spcPct val="100000"/>
              </a:lnSpc>
            </a:pPr>
            <a:br>
              <a:rPr lang="en-US" sz="2000" b="1" dirty="0">
                <a:latin typeface="Futura" panose="020B0602020204020303" pitchFamily="34" charset="-79"/>
                <a:cs typeface="Futura" panose="020B0602020204020303" pitchFamily="34" charset="-79"/>
              </a:rPr>
            </a:br>
            <a:r>
              <a:rPr lang="en-US" sz="3000" b="1" dirty="0">
                <a:latin typeface="Futura" panose="020B0602020204020303" pitchFamily="34" charset="-79"/>
                <a:cs typeface="Futura" panose="020B0602020204020303" pitchFamily="34" charset="-79"/>
              </a:rPr>
              <a:t> </a:t>
            </a:r>
          </a:p>
        </p:txBody>
      </p:sp>
      <p:pic>
        <p:nvPicPr>
          <p:cNvPr id="5" name="Picture 4">
            <a:extLst>
              <a:ext uri="{FF2B5EF4-FFF2-40B4-BE49-F238E27FC236}">
                <a16:creationId xmlns:a16="http://schemas.microsoft.com/office/drawing/2014/main" id="{67B85B35-CE38-0442-B9A5-C3D8B13F2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954" y="3337634"/>
            <a:ext cx="4982890" cy="2621126"/>
          </a:xfrm>
          <a:prstGeom prst="rect">
            <a:avLst/>
          </a:prstGeom>
          <a:ln w="38100">
            <a:solidFill>
              <a:schemeClr val="bg1"/>
            </a:solidFill>
          </a:ln>
        </p:spPr>
      </p:pic>
      <p:sp>
        <p:nvSpPr>
          <p:cNvPr id="12" name="TextBox 11">
            <a:extLst>
              <a:ext uri="{FF2B5EF4-FFF2-40B4-BE49-F238E27FC236}">
                <a16:creationId xmlns:a16="http://schemas.microsoft.com/office/drawing/2014/main" id="{52333222-6619-5F4D-B3B3-2DF3A5A2F17B}"/>
              </a:ext>
            </a:extLst>
          </p:cNvPr>
          <p:cNvSpPr txBox="1"/>
          <p:nvPr/>
        </p:nvSpPr>
        <p:spPr>
          <a:xfrm rot="16200000">
            <a:off x="10703558" y="5032289"/>
            <a:ext cx="1873404" cy="246221"/>
          </a:xfrm>
          <a:prstGeom prst="rect">
            <a:avLst/>
          </a:prstGeom>
          <a:noFill/>
        </p:spPr>
        <p:txBody>
          <a:bodyPr wrap="square" rtlCol="0">
            <a:spAutoFit/>
          </a:bodyPr>
          <a:lstStyle/>
          <a:p>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  Oxford </a:t>
            </a:r>
            <a:r>
              <a:rPr lang="en-US" sz="1000" dirty="0" err="1">
                <a:latin typeface="Helvetica Neue Light" panose="02000403000000020004" pitchFamily="2" charset="0"/>
                <a:ea typeface="Helvetica Neue Light" panose="02000403000000020004" pitchFamily="2" charset="0"/>
                <a:cs typeface="Helvetica Neue" panose="02000503000000020004" pitchFamily="2" charset="0"/>
              </a:rPr>
              <a:t>VaccineGroup</a:t>
            </a:r>
            <a:endParaRPr lang="en-US" sz="1000" dirty="0">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Rectangle 6">
            <a:extLst>
              <a:ext uri="{FF2B5EF4-FFF2-40B4-BE49-F238E27FC236}">
                <a16:creationId xmlns:a16="http://schemas.microsoft.com/office/drawing/2014/main" id="{FA9B2B6B-7ACA-BE4D-886C-F67FD32C35C5}"/>
              </a:ext>
            </a:extLst>
          </p:cNvPr>
          <p:cNvSpPr/>
          <p:nvPr/>
        </p:nvSpPr>
        <p:spPr>
          <a:xfrm>
            <a:off x="6316203" y="6092101"/>
            <a:ext cx="6096000" cy="338554"/>
          </a:xfrm>
          <a:prstGeom prst="rect">
            <a:avLst/>
          </a:prstGeom>
        </p:spPr>
        <p:txBody>
          <a:bodyPr>
            <a:spAutoFit/>
          </a:bodyPr>
          <a:lstStyle/>
          <a:p>
            <a:r>
              <a:rPr lang="en-GB" sz="1600"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Herd immunity</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9234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4AE258-1765-1F4A-81C3-4B6A0E4440C2}"/>
              </a:ext>
            </a:extLst>
          </p:cNvPr>
          <p:cNvSpPr/>
          <p:nvPr/>
        </p:nvSpPr>
        <p:spPr>
          <a:xfrm>
            <a:off x="0" y="0"/>
            <a:ext cx="12249152" cy="6858000"/>
          </a:xfrm>
          <a:prstGeom prst="rect">
            <a:avLst/>
          </a:prstGeom>
          <a:solidFill>
            <a:srgbClr val="27B0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4AC53DA-82E9-D848-9A9A-75E7365DFC39}"/>
              </a:ext>
            </a:extLst>
          </p:cNvPr>
          <p:cNvSpPr txBox="1">
            <a:spLocks/>
          </p:cNvSpPr>
          <p:nvPr/>
        </p:nvSpPr>
        <p:spPr>
          <a:xfrm>
            <a:off x="466146" y="2984277"/>
            <a:ext cx="6718465" cy="14773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How have COVID-19 vaccines been made</a:t>
            </a:r>
            <a:endParaRPr lang="en-GB" sz="1600" dirty="0">
              <a:latin typeface="Arial" panose="020B0604020202020204" pitchFamily="34" charset="0"/>
              <a:cs typeface="Arial" panose="020B0604020202020204" pitchFamily="34" charset="0"/>
            </a:endParaRPr>
          </a:p>
        </p:txBody>
      </p:sp>
      <p:pic>
        <p:nvPicPr>
          <p:cNvPr id="11" name="Picture 10" descr="A picture containing text, electronics, display&#10;&#10;Description automatically generated">
            <a:extLst>
              <a:ext uri="{FF2B5EF4-FFF2-40B4-BE49-F238E27FC236}">
                <a16:creationId xmlns:a16="http://schemas.microsoft.com/office/drawing/2014/main" id="{7B2A1066-323D-A94C-B214-0608B13F9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42" y="549786"/>
            <a:ext cx="5045400" cy="2844201"/>
          </a:xfrm>
          <a:prstGeom prst="rect">
            <a:avLst/>
          </a:prstGeom>
          <a:ln w="38100">
            <a:solidFill>
              <a:schemeClr val="bg1"/>
            </a:solidFill>
          </a:ln>
        </p:spPr>
      </p:pic>
      <p:sp>
        <p:nvSpPr>
          <p:cNvPr id="10" name="TextBox 9">
            <a:extLst>
              <a:ext uri="{FF2B5EF4-FFF2-40B4-BE49-F238E27FC236}">
                <a16:creationId xmlns:a16="http://schemas.microsoft.com/office/drawing/2014/main" id="{D4065295-1D5C-9B4D-B314-3F4CECF44C1F}"/>
              </a:ext>
            </a:extLst>
          </p:cNvPr>
          <p:cNvSpPr txBox="1"/>
          <p:nvPr/>
        </p:nvSpPr>
        <p:spPr>
          <a:xfrm rot="16200000">
            <a:off x="4872801" y="2470001"/>
            <a:ext cx="1873404" cy="246221"/>
          </a:xfrm>
          <a:prstGeom prst="rect">
            <a:avLst/>
          </a:prstGeom>
          <a:noFill/>
        </p:spPr>
        <p:txBody>
          <a:bodyPr wrap="square" rtlCol="0">
            <a:spAutoFit/>
          </a:bodyPr>
          <a:lstStyle/>
          <a:p>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sz="1000" dirty="0" err="1">
                <a:latin typeface="Helvetica Neue Light" panose="02000403000000020004" pitchFamily="2" charset="0"/>
                <a:ea typeface="Helvetica Neue Light" panose="02000403000000020004" pitchFamily="2" charset="0"/>
                <a:cs typeface="Helvetica Neue" panose="02000503000000020004" pitchFamily="2" charset="0"/>
              </a:rPr>
              <a:t>Wellcome</a:t>
            </a:r>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 Trust</a:t>
            </a:r>
          </a:p>
        </p:txBody>
      </p:sp>
      <p:sp>
        <p:nvSpPr>
          <p:cNvPr id="12" name="TextBox 11">
            <a:extLst>
              <a:ext uri="{FF2B5EF4-FFF2-40B4-BE49-F238E27FC236}">
                <a16:creationId xmlns:a16="http://schemas.microsoft.com/office/drawing/2014/main" id="{99BD5CAD-B951-054B-BC52-FB1EE7AD6848}"/>
              </a:ext>
            </a:extLst>
          </p:cNvPr>
          <p:cNvSpPr txBox="1"/>
          <p:nvPr/>
        </p:nvSpPr>
        <p:spPr>
          <a:xfrm>
            <a:off x="6107575" y="4273195"/>
            <a:ext cx="5169927" cy="553998"/>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*Volunteers taken from a range of ages and ethnicities</a:t>
            </a:r>
          </a:p>
          <a:p>
            <a:endParaRPr lang="en-US" dirty="0"/>
          </a:p>
        </p:txBody>
      </p:sp>
      <p:pic>
        <p:nvPicPr>
          <p:cNvPr id="14" name="Picture 13" descr="Shape, circle&#10;&#10;Description automatically generated">
            <a:extLst>
              <a:ext uri="{FF2B5EF4-FFF2-40B4-BE49-F238E27FC236}">
                <a16:creationId xmlns:a16="http://schemas.microsoft.com/office/drawing/2014/main" id="{5AAB5212-0B0D-2443-AB46-9FB62493C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69177">
            <a:off x="3911498" y="4591398"/>
            <a:ext cx="2304620" cy="2304620"/>
          </a:xfrm>
          <a:prstGeom prst="rect">
            <a:avLst/>
          </a:prstGeom>
        </p:spPr>
      </p:pic>
      <p:pic>
        <p:nvPicPr>
          <p:cNvPr id="15" name="Picture 14" descr="Shape&#10;&#10;Description automatically generated">
            <a:extLst>
              <a:ext uri="{FF2B5EF4-FFF2-40B4-BE49-F238E27FC236}">
                <a16:creationId xmlns:a16="http://schemas.microsoft.com/office/drawing/2014/main" id="{966B1C86-73A5-2345-88B5-81F5EF315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1301" y="4173714"/>
            <a:ext cx="4226079" cy="2381321"/>
          </a:xfrm>
          <a:prstGeom prst="rect">
            <a:avLst/>
          </a:prstGeom>
        </p:spPr>
      </p:pic>
      <p:sp>
        <p:nvSpPr>
          <p:cNvPr id="16" name="Content Placeholder 2">
            <a:extLst>
              <a:ext uri="{FF2B5EF4-FFF2-40B4-BE49-F238E27FC236}">
                <a16:creationId xmlns:a16="http://schemas.microsoft.com/office/drawing/2014/main" id="{9341F808-24FB-8044-ABC6-EBC69EE8E0F2}"/>
              </a:ext>
            </a:extLst>
          </p:cNvPr>
          <p:cNvSpPr txBox="1">
            <a:spLocks/>
          </p:cNvSpPr>
          <p:nvPr/>
        </p:nvSpPr>
        <p:spPr>
          <a:xfrm>
            <a:off x="678963" y="4721819"/>
            <a:ext cx="5529164" cy="24849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2000" b="1" dirty="0">
                <a:latin typeface="Arial Black" panose="020B0604020202020204" pitchFamily="34" charset="0"/>
                <a:cs typeface="Arial Black" panose="020B0604020202020204" pitchFamily="34" charset="0"/>
              </a:rPr>
              <a:t>How have COVID-19 </a:t>
            </a:r>
            <a:br>
              <a:rPr lang="en-GB" sz="2000" b="1" dirty="0">
                <a:latin typeface="Arial Black" panose="020B0604020202020204" pitchFamily="34" charset="0"/>
                <a:cs typeface="Arial Black" panose="020B0604020202020204" pitchFamily="34" charset="0"/>
              </a:rPr>
            </a:br>
            <a:r>
              <a:rPr lang="en-GB" sz="2000" b="1" dirty="0">
                <a:latin typeface="Arial Black" panose="020B0604020202020204" pitchFamily="34" charset="0"/>
                <a:cs typeface="Arial Black" panose="020B0604020202020204" pitchFamily="34" charset="0"/>
              </a:rPr>
              <a:t>vaccines been made </a:t>
            </a:r>
            <a:br>
              <a:rPr lang="en-GB" sz="2000" b="1" dirty="0">
                <a:latin typeface="Arial Black" panose="020B0604020202020204" pitchFamily="34" charset="0"/>
                <a:cs typeface="Arial Black" panose="020B0604020202020204" pitchFamily="34" charset="0"/>
              </a:rPr>
            </a:br>
            <a:r>
              <a:rPr lang="en-GB" sz="2000" b="1" dirty="0">
                <a:latin typeface="Arial Black" panose="020B0604020202020204" pitchFamily="34" charset="0"/>
                <a:cs typeface="Arial Black" panose="020B0604020202020204" pitchFamily="34" charset="0"/>
              </a:rPr>
              <a:t>so quickly and </a:t>
            </a:r>
            <a:br>
              <a:rPr lang="en-GB" sz="2000" b="1" dirty="0">
                <a:latin typeface="Arial Black" panose="020B0604020202020204" pitchFamily="34" charset="0"/>
                <a:cs typeface="Arial Black" panose="020B0604020202020204" pitchFamily="34" charset="0"/>
              </a:rPr>
            </a:br>
            <a:r>
              <a:rPr lang="en-GB" sz="2000" b="1" dirty="0">
                <a:latin typeface="Arial Black" panose="020B0604020202020204" pitchFamily="34" charset="0"/>
                <a:cs typeface="Arial Black" panose="020B0604020202020204" pitchFamily="34" charset="0"/>
              </a:rPr>
              <a:t>yet safely? </a:t>
            </a:r>
            <a:endParaRPr lang="en-GB" sz="2000" b="1" dirty="0">
              <a:latin typeface="Arial Black" panose="020B0604020202020204" pitchFamily="34" charset="0"/>
              <a:ea typeface="Helvetica Neue" panose="02000503000000020004" pitchFamily="2" charset="0"/>
              <a:cs typeface="Arial Black" panose="020B0604020202020204" pitchFamily="34" charset="0"/>
            </a:endParaRPr>
          </a:p>
        </p:txBody>
      </p:sp>
      <p:pic>
        <p:nvPicPr>
          <p:cNvPr id="3" name="Picture 2" descr="Table&#10;&#10;Description automatically generated">
            <a:extLst>
              <a:ext uri="{FF2B5EF4-FFF2-40B4-BE49-F238E27FC236}">
                <a16:creationId xmlns:a16="http://schemas.microsoft.com/office/drawing/2014/main" id="{AD5D7DB1-E938-1B41-94ED-EFC98AA339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0631" y="250399"/>
            <a:ext cx="6032570" cy="4129773"/>
          </a:xfrm>
          <a:prstGeom prst="rect">
            <a:avLst/>
          </a:prstGeom>
        </p:spPr>
      </p:pic>
    </p:spTree>
    <p:extLst>
      <p:ext uri="{BB962C8B-B14F-4D97-AF65-F5344CB8AC3E}">
        <p14:creationId xmlns:p14="http://schemas.microsoft.com/office/powerpoint/2010/main" val="377042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D817-1D21-4689-AF8D-02FC4DB5FE0E}"/>
              </a:ext>
            </a:extLst>
          </p:cNvPr>
          <p:cNvSpPr>
            <a:spLocks noGrp="1"/>
          </p:cNvSpPr>
          <p:nvPr>
            <p:ph type="title"/>
          </p:nvPr>
        </p:nvSpPr>
        <p:spPr/>
        <p:txBody>
          <a:bodyPr>
            <a:normAutofit/>
          </a:bodyPr>
          <a:lstStyle/>
          <a:p>
            <a:r>
              <a:rPr lang="en-US" sz="3200" dirty="0">
                <a:latin typeface="Helvetica Neue Medium" panose="02000503000000020004" pitchFamily="2" charset="0"/>
                <a:ea typeface="Helvetica Neue Medium" panose="02000503000000020004" pitchFamily="2" charset="0"/>
                <a:cs typeface="Helvetica Neue Medium" panose="02000503000000020004" pitchFamily="2" charset="0"/>
              </a:rPr>
              <a:t>What will your next step be after this lesson?</a:t>
            </a:r>
            <a:endParaRPr lang="en-GB" sz="320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Rectangle 7">
            <a:extLst>
              <a:ext uri="{FF2B5EF4-FFF2-40B4-BE49-F238E27FC236}">
                <a16:creationId xmlns:a16="http://schemas.microsoft.com/office/drawing/2014/main" id="{1E6F0117-40D4-1848-9A89-5521BF02BAA9}"/>
              </a:ext>
            </a:extLst>
          </p:cNvPr>
          <p:cNvSpPr/>
          <p:nvPr/>
        </p:nvSpPr>
        <p:spPr>
          <a:xfrm>
            <a:off x="-77002" y="0"/>
            <a:ext cx="12280419" cy="6858000"/>
          </a:xfrm>
          <a:prstGeom prst="rect">
            <a:avLst/>
          </a:prstGeom>
          <a:solidFill>
            <a:srgbClr val="27B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0E6A43B-A819-374A-8865-728AF202A32F}"/>
              </a:ext>
            </a:extLst>
          </p:cNvPr>
          <p:cNvGrpSpPr/>
          <p:nvPr/>
        </p:nvGrpSpPr>
        <p:grpSpPr>
          <a:xfrm>
            <a:off x="1992750" y="-357105"/>
            <a:ext cx="8569808" cy="4820517"/>
            <a:chOff x="1992750" y="-357105"/>
            <a:chExt cx="8569808" cy="4820517"/>
          </a:xfrm>
        </p:grpSpPr>
        <p:pic>
          <p:nvPicPr>
            <p:cNvPr id="17" name="Picture 16" descr="A white circle on a black background&#10;&#10;Description automatically generated with medium confidence">
              <a:extLst>
                <a:ext uri="{FF2B5EF4-FFF2-40B4-BE49-F238E27FC236}">
                  <a16:creationId xmlns:a16="http://schemas.microsoft.com/office/drawing/2014/main" id="{4BE146B1-868D-0C43-B6EE-3DE09ED4D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750" y="-357105"/>
              <a:ext cx="8569808" cy="4820517"/>
            </a:xfrm>
            <a:prstGeom prst="rect">
              <a:avLst/>
            </a:prstGeom>
          </p:spPr>
        </p:pic>
        <p:sp>
          <p:nvSpPr>
            <p:cNvPr id="20" name="TextBox 19">
              <a:extLst>
                <a:ext uri="{FF2B5EF4-FFF2-40B4-BE49-F238E27FC236}">
                  <a16:creationId xmlns:a16="http://schemas.microsoft.com/office/drawing/2014/main" id="{1B169FF0-59B5-DF4B-B2AA-A5E875C13A87}"/>
                </a:ext>
              </a:extLst>
            </p:cNvPr>
            <p:cNvSpPr txBox="1"/>
            <p:nvPr/>
          </p:nvSpPr>
          <p:spPr>
            <a:xfrm>
              <a:off x="5727168" y="860620"/>
              <a:ext cx="3513222" cy="1938992"/>
            </a:xfrm>
            <a:prstGeom prst="rect">
              <a:avLst/>
            </a:prstGeom>
            <a:noFill/>
          </p:spPr>
          <p:txBody>
            <a:bodyPr wrap="square" rtlCol="0">
              <a:spAutoFit/>
            </a:bodyPr>
            <a:lstStyle/>
            <a:p>
              <a:pPr algn="ctr"/>
              <a:r>
                <a:rPr lang="en-US" sz="2000" b="1" dirty="0">
                  <a:latin typeface="Arial Black" panose="020B0604020202020204" pitchFamily="34" charset="0"/>
                  <a:cs typeface="Arial Black" panose="020B0604020202020204" pitchFamily="34" charset="0"/>
                </a:rPr>
                <a:t>I will wait a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few years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before I decide.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I’m not scared of coronavirus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anyway.</a:t>
              </a:r>
            </a:p>
          </p:txBody>
        </p:sp>
      </p:grpSp>
      <p:grpSp>
        <p:nvGrpSpPr>
          <p:cNvPr id="4" name="Group 3">
            <a:extLst>
              <a:ext uri="{FF2B5EF4-FFF2-40B4-BE49-F238E27FC236}">
                <a16:creationId xmlns:a16="http://schemas.microsoft.com/office/drawing/2014/main" id="{4646B142-7332-4C41-AA0E-0065056962CA}"/>
              </a:ext>
            </a:extLst>
          </p:cNvPr>
          <p:cNvGrpSpPr/>
          <p:nvPr/>
        </p:nvGrpSpPr>
        <p:grpSpPr>
          <a:xfrm>
            <a:off x="3914531" y="3032132"/>
            <a:ext cx="8251904" cy="4641696"/>
            <a:chOff x="3914531" y="3032132"/>
            <a:chExt cx="8251904" cy="4641696"/>
          </a:xfrm>
        </p:grpSpPr>
        <p:pic>
          <p:nvPicPr>
            <p:cNvPr id="21" name="Picture 20" descr="A white circle on a black background&#10;&#10;Description automatically generated with medium confidence">
              <a:extLst>
                <a:ext uri="{FF2B5EF4-FFF2-40B4-BE49-F238E27FC236}">
                  <a16:creationId xmlns:a16="http://schemas.microsoft.com/office/drawing/2014/main" id="{9787652D-0F27-BB49-BC33-C7195113C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14531" y="3032132"/>
              <a:ext cx="8251904" cy="4641696"/>
            </a:xfrm>
            <a:prstGeom prst="rect">
              <a:avLst/>
            </a:prstGeom>
          </p:spPr>
        </p:pic>
        <p:sp>
          <p:nvSpPr>
            <p:cNvPr id="19" name="TextBox 18">
              <a:extLst>
                <a:ext uri="{FF2B5EF4-FFF2-40B4-BE49-F238E27FC236}">
                  <a16:creationId xmlns:a16="http://schemas.microsoft.com/office/drawing/2014/main" id="{79F4063A-33CA-1C49-8606-94C338273489}"/>
                </a:ext>
              </a:extLst>
            </p:cNvPr>
            <p:cNvSpPr txBox="1"/>
            <p:nvPr/>
          </p:nvSpPr>
          <p:spPr>
            <a:xfrm>
              <a:off x="5139581" y="4212523"/>
              <a:ext cx="3513222" cy="1938992"/>
            </a:xfrm>
            <a:prstGeom prst="rect">
              <a:avLst/>
            </a:prstGeom>
            <a:noFill/>
          </p:spPr>
          <p:txBody>
            <a:bodyPr wrap="square" rtlCol="0">
              <a:spAutoFit/>
            </a:bodyPr>
            <a:lstStyle/>
            <a:p>
              <a:pPr algn="ctr"/>
              <a:r>
                <a:rPr lang="en-US" sz="2000" b="1" dirty="0">
                  <a:latin typeface="Arial Black" panose="020B0604020202020204" pitchFamily="34" charset="0"/>
                  <a:cs typeface="Arial Black" panose="020B0604020202020204" pitchFamily="34" charset="0"/>
                </a:rPr>
                <a:t>The vaccine </a:t>
              </a:r>
            </a:p>
            <a:p>
              <a:pPr algn="ctr"/>
              <a:r>
                <a:rPr lang="en-US" sz="2000" b="1" dirty="0">
                  <a:latin typeface="Arial Black" panose="020B0604020202020204" pitchFamily="34" charset="0"/>
                  <a:cs typeface="Arial Black" panose="020B0604020202020204" pitchFamily="34" charset="0"/>
                </a:rPr>
                <a:t>hasn’t been </a:t>
              </a:r>
            </a:p>
            <a:p>
              <a:pPr algn="ctr"/>
              <a:r>
                <a:rPr lang="en-US" sz="2000" b="1" dirty="0">
                  <a:latin typeface="Arial Black" panose="020B0604020202020204" pitchFamily="34" charset="0"/>
                  <a:cs typeface="Arial Black" panose="020B0604020202020204" pitchFamily="34" charset="0"/>
                </a:rPr>
                <a:t>tested properly. </a:t>
              </a:r>
            </a:p>
            <a:p>
              <a:pPr algn="ctr"/>
              <a:r>
                <a:rPr lang="en-US" sz="2000" b="1" dirty="0">
                  <a:latin typeface="Arial Black" panose="020B0604020202020204" pitchFamily="34" charset="0"/>
                  <a:cs typeface="Arial Black" panose="020B0604020202020204" pitchFamily="34" charset="0"/>
                </a:rPr>
                <a:t>I’m worried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about the side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effects.</a:t>
              </a:r>
            </a:p>
          </p:txBody>
        </p:sp>
      </p:grpSp>
      <p:sp>
        <p:nvSpPr>
          <p:cNvPr id="23" name="TextBox 22">
            <a:extLst>
              <a:ext uri="{FF2B5EF4-FFF2-40B4-BE49-F238E27FC236}">
                <a16:creationId xmlns:a16="http://schemas.microsoft.com/office/drawing/2014/main" id="{9D190AB2-450C-C747-BAE9-35F4B3169CD8}"/>
              </a:ext>
            </a:extLst>
          </p:cNvPr>
          <p:cNvSpPr txBox="1"/>
          <p:nvPr/>
        </p:nvSpPr>
        <p:spPr>
          <a:xfrm>
            <a:off x="1489135" y="5381994"/>
            <a:ext cx="1783958" cy="707886"/>
          </a:xfrm>
          <a:prstGeom prst="rect">
            <a:avLst/>
          </a:prstGeom>
          <a:noFill/>
        </p:spPr>
        <p:txBody>
          <a:bodyPr wrap="square" rtlCol="0">
            <a:spAutoFit/>
          </a:bodyPr>
          <a:lstStyle/>
          <a:p>
            <a:pPr>
              <a:spcAft>
                <a:spcPts val="200"/>
              </a:spcAft>
            </a:pPr>
            <a:r>
              <a:rPr lang="en-US" sz="4000" b="1" dirty="0">
                <a:latin typeface="Arial" panose="020B0604020202020204" pitchFamily="34" charset="0"/>
                <a:ea typeface="Helvetica Neue" panose="02000503000000020004" pitchFamily="2" charset="0"/>
                <a:cs typeface="Arial" panose="020B0604020202020204" pitchFamily="34" charset="0"/>
              </a:rPr>
              <a:t>A.  </a:t>
            </a:r>
            <a:endParaRPr lang="en-US" sz="4000"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B396F67-8120-AB40-9739-A929E537F679}"/>
              </a:ext>
            </a:extLst>
          </p:cNvPr>
          <p:cNvSpPr txBox="1"/>
          <p:nvPr/>
        </p:nvSpPr>
        <p:spPr>
          <a:xfrm>
            <a:off x="4239939" y="3171205"/>
            <a:ext cx="1783958" cy="707886"/>
          </a:xfrm>
          <a:prstGeom prst="rect">
            <a:avLst/>
          </a:prstGeom>
          <a:noFill/>
        </p:spPr>
        <p:txBody>
          <a:bodyPr wrap="square" rtlCol="0">
            <a:spAutoFit/>
          </a:bodyPr>
          <a:lstStyle/>
          <a:p>
            <a:pPr>
              <a:spcAft>
                <a:spcPts val="200"/>
              </a:spcAft>
            </a:pPr>
            <a:r>
              <a:rPr lang="en-US" sz="4000" b="1" dirty="0">
                <a:latin typeface="Arial" panose="020B0604020202020204" pitchFamily="34" charset="0"/>
                <a:ea typeface="Helvetica Neue" panose="02000503000000020004" pitchFamily="2" charset="0"/>
                <a:cs typeface="Arial" panose="020B0604020202020204" pitchFamily="34" charset="0"/>
              </a:rPr>
              <a:t>B.</a:t>
            </a:r>
            <a:r>
              <a:rPr lang="en-US" sz="4000" b="1" dirty="0">
                <a:solidFill>
                  <a:srgbClr val="8F368D"/>
                </a:solidFill>
                <a:latin typeface="Arial" panose="020B0604020202020204" pitchFamily="34" charset="0"/>
                <a:ea typeface="Helvetica Neue" panose="02000503000000020004" pitchFamily="2" charset="0"/>
                <a:cs typeface="Arial" panose="020B0604020202020204" pitchFamily="34" charset="0"/>
              </a:rPr>
              <a:t>  </a:t>
            </a:r>
            <a:endParaRPr lang="en-US" sz="4000" b="1" dirty="0">
              <a:solidFill>
                <a:srgbClr val="8F368D"/>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E138A02-0C81-6448-97FA-C5897818848F}"/>
              </a:ext>
            </a:extLst>
          </p:cNvPr>
          <p:cNvSpPr txBox="1"/>
          <p:nvPr/>
        </p:nvSpPr>
        <p:spPr>
          <a:xfrm>
            <a:off x="11056620" y="5744836"/>
            <a:ext cx="1783958" cy="707886"/>
          </a:xfrm>
          <a:prstGeom prst="rect">
            <a:avLst/>
          </a:prstGeom>
          <a:noFill/>
        </p:spPr>
        <p:txBody>
          <a:bodyPr wrap="square" rtlCol="0">
            <a:spAutoFit/>
          </a:bodyPr>
          <a:lstStyle/>
          <a:p>
            <a:pPr>
              <a:spcAft>
                <a:spcPts val="200"/>
              </a:spcAft>
            </a:pPr>
            <a:r>
              <a:rPr lang="en-US" sz="4000" b="1" dirty="0">
                <a:latin typeface="Arial" panose="020B0604020202020204" pitchFamily="34" charset="0"/>
                <a:ea typeface="Helvetica Neue" panose="02000503000000020004" pitchFamily="2" charset="0"/>
                <a:cs typeface="Arial" panose="020B0604020202020204" pitchFamily="34" charset="0"/>
              </a:rPr>
              <a:t>D.  </a:t>
            </a:r>
            <a:endParaRPr lang="en-US" sz="4000"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AED388B-90FA-7944-B02C-56F47CE2D77E}"/>
              </a:ext>
            </a:extLst>
          </p:cNvPr>
          <p:cNvSpPr txBox="1"/>
          <p:nvPr/>
        </p:nvSpPr>
        <p:spPr>
          <a:xfrm>
            <a:off x="10032577" y="1461719"/>
            <a:ext cx="1783958" cy="707886"/>
          </a:xfrm>
          <a:prstGeom prst="rect">
            <a:avLst/>
          </a:prstGeom>
          <a:noFill/>
        </p:spPr>
        <p:txBody>
          <a:bodyPr wrap="square" rtlCol="0">
            <a:spAutoFit/>
          </a:bodyPr>
          <a:lstStyle/>
          <a:p>
            <a:pPr>
              <a:spcAft>
                <a:spcPts val="200"/>
              </a:spcAft>
            </a:pPr>
            <a:r>
              <a:rPr lang="en-US" sz="4000" b="1" dirty="0">
                <a:latin typeface="Arial" panose="020B0604020202020204" pitchFamily="34" charset="0"/>
                <a:ea typeface="Helvetica Neue" panose="02000503000000020004" pitchFamily="2" charset="0"/>
                <a:cs typeface="Arial" panose="020B0604020202020204" pitchFamily="34" charset="0"/>
              </a:rPr>
              <a:t>C.  </a:t>
            </a:r>
            <a:endParaRPr lang="en-US" sz="40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99CC37B-009D-6D45-9A9F-C662233CCEF8}"/>
              </a:ext>
            </a:extLst>
          </p:cNvPr>
          <p:cNvSpPr txBox="1"/>
          <p:nvPr/>
        </p:nvSpPr>
        <p:spPr>
          <a:xfrm>
            <a:off x="373378" y="333574"/>
            <a:ext cx="4226666" cy="2159566"/>
          </a:xfrm>
          <a:prstGeom prst="rect">
            <a:avLst/>
          </a:prstGeom>
          <a:noFill/>
        </p:spPr>
        <p:txBody>
          <a:bodyPr wrap="square" rtlCol="0">
            <a:spAutoFit/>
          </a:bodyPr>
          <a:lstStyle/>
          <a:p>
            <a:pPr>
              <a:spcAft>
                <a:spcPts val="1000"/>
              </a:spcAft>
            </a:pPr>
            <a:r>
              <a:rPr lang="en-GB" sz="2100" dirty="0">
                <a:latin typeface="Arial" panose="020B0604020202020204" pitchFamily="34" charset="0"/>
                <a:ea typeface="Helvetica Neue" panose="02000503000000020004" pitchFamily="2" charset="0"/>
                <a:cs typeface="Arial" panose="020B0604020202020204" pitchFamily="34" charset="0"/>
              </a:rPr>
              <a:t>All of these people have concerns about being vaccinated against COVID-19. </a:t>
            </a:r>
          </a:p>
          <a:p>
            <a:pPr>
              <a:spcAft>
                <a:spcPts val="1000"/>
              </a:spcAft>
            </a:pPr>
            <a:r>
              <a:rPr lang="en-GB" sz="2100" b="1" dirty="0">
                <a:latin typeface="Arial" panose="020B0604020202020204" pitchFamily="34" charset="0"/>
                <a:ea typeface="Helvetica Neue Light" panose="02000403000000020004" pitchFamily="2" charset="0"/>
                <a:cs typeface="Arial" panose="020B0604020202020204" pitchFamily="34" charset="0"/>
              </a:rPr>
              <a:t>Discuss how you would explain to them the importance of having the vaccine.</a:t>
            </a:r>
            <a:endParaRPr lang="en-US" sz="2100" b="1"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p:txBody>
      </p:sp>
      <p:pic>
        <p:nvPicPr>
          <p:cNvPr id="6" name="Content Placeholder 5" descr="A picture containing text, vector graphics&#10;&#10;Description automatically generated">
            <a:extLst>
              <a:ext uri="{FF2B5EF4-FFF2-40B4-BE49-F238E27FC236}">
                <a16:creationId xmlns:a16="http://schemas.microsoft.com/office/drawing/2014/main" id="{D085828B-ED64-094E-B010-A6582138F48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132" y="4395280"/>
            <a:ext cx="1790700" cy="1790700"/>
          </a:xfrm>
        </p:spPr>
      </p:pic>
      <p:grpSp>
        <p:nvGrpSpPr>
          <p:cNvPr id="5" name="Group 4">
            <a:extLst>
              <a:ext uri="{FF2B5EF4-FFF2-40B4-BE49-F238E27FC236}">
                <a16:creationId xmlns:a16="http://schemas.microsoft.com/office/drawing/2014/main" id="{836DB0FB-F7B7-F04E-B419-3199327F00D9}"/>
              </a:ext>
            </a:extLst>
          </p:cNvPr>
          <p:cNvGrpSpPr/>
          <p:nvPr/>
        </p:nvGrpSpPr>
        <p:grpSpPr>
          <a:xfrm>
            <a:off x="1815360" y="3572571"/>
            <a:ext cx="3179079" cy="2999426"/>
            <a:chOff x="673960" y="3572571"/>
            <a:chExt cx="3179079" cy="2999426"/>
          </a:xfrm>
        </p:grpSpPr>
        <p:pic>
          <p:nvPicPr>
            <p:cNvPr id="22" name="Picture 21" descr="A white circle on a black background&#10;&#10;Description automatically generated">
              <a:extLst>
                <a:ext uri="{FF2B5EF4-FFF2-40B4-BE49-F238E27FC236}">
                  <a16:creationId xmlns:a16="http://schemas.microsoft.com/office/drawing/2014/main" id="{2C6A2E30-56BE-EE44-AEFB-878573A33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960" y="3572571"/>
              <a:ext cx="3179079" cy="2999426"/>
            </a:xfrm>
            <a:prstGeom prst="rect">
              <a:avLst/>
            </a:prstGeom>
          </p:spPr>
        </p:pic>
        <p:sp>
          <p:nvSpPr>
            <p:cNvPr id="9" name="TextBox 8">
              <a:extLst>
                <a:ext uri="{FF2B5EF4-FFF2-40B4-BE49-F238E27FC236}">
                  <a16:creationId xmlns:a16="http://schemas.microsoft.com/office/drawing/2014/main" id="{D81CB2F2-4B51-5042-9DEE-CB1A7DBCBEDD}"/>
                </a:ext>
              </a:extLst>
            </p:cNvPr>
            <p:cNvSpPr txBox="1"/>
            <p:nvPr/>
          </p:nvSpPr>
          <p:spPr>
            <a:xfrm>
              <a:off x="1443132" y="4560945"/>
              <a:ext cx="2012747" cy="1015663"/>
            </a:xfrm>
            <a:prstGeom prst="rect">
              <a:avLst/>
            </a:prstGeom>
            <a:noFill/>
          </p:spPr>
          <p:txBody>
            <a:bodyPr wrap="square" rtlCol="0">
              <a:spAutoFit/>
            </a:bodyPr>
            <a:lstStyle/>
            <a:p>
              <a:r>
                <a:rPr lang="en-US" sz="2000" b="1" dirty="0">
                  <a:latin typeface="Arial Black" panose="020B0604020202020204" pitchFamily="34" charset="0"/>
                  <a:cs typeface="Arial Black" panose="020B0604020202020204" pitchFamily="34" charset="0"/>
                </a:rPr>
                <a:t>The vaccine</a:t>
              </a:r>
            </a:p>
            <a:p>
              <a:r>
                <a:rPr lang="en-US" sz="2000" b="1" dirty="0">
                  <a:latin typeface="Arial Black" panose="020B0604020202020204" pitchFamily="34" charset="0"/>
                  <a:cs typeface="Arial Black" panose="020B0604020202020204" pitchFamily="34" charset="0"/>
                </a:rPr>
                <a:t>might give </a:t>
              </a:r>
            </a:p>
            <a:p>
              <a:r>
                <a:rPr lang="en-US" sz="2000" b="1" dirty="0">
                  <a:latin typeface="Arial Black" panose="020B0604020202020204" pitchFamily="34" charset="0"/>
                  <a:cs typeface="Arial Black" panose="020B0604020202020204" pitchFamily="34" charset="0"/>
                </a:rPr>
                <a:t>me COVID.</a:t>
              </a:r>
            </a:p>
          </p:txBody>
        </p:sp>
      </p:grpSp>
      <p:grpSp>
        <p:nvGrpSpPr>
          <p:cNvPr id="3" name="Group 2">
            <a:extLst>
              <a:ext uri="{FF2B5EF4-FFF2-40B4-BE49-F238E27FC236}">
                <a16:creationId xmlns:a16="http://schemas.microsoft.com/office/drawing/2014/main" id="{A4B8C4BC-0369-BE43-A7A6-D19188C6BDF2}"/>
              </a:ext>
            </a:extLst>
          </p:cNvPr>
          <p:cNvGrpSpPr/>
          <p:nvPr/>
        </p:nvGrpSpPr>
        <p:grpSpPr>
          <a:xfrm>
            <a:off x="8342445" y="2137347"/>
            <a:ext cx="3513222" cy="2999426"/>
            <a:chOff x="8342445" y="2137347"/>
            <a:chExt cx="3513222" cy="2999426"/>
          </a:xfrm>
        </p:grpSpPr>
        <p:pic>
          <p:nvPicPr>
            <p:cNvPr id="25" name="Picture 24" descr="A white circle on a black background&#10;&#10;Description automatically generated">
              <a:extLst>
                <a:ext uri="{FF2B5EF4-FFF2-40B4-BE49-F238E27FC236}">
                  <a16:creationId xmlns:a16="http://schemas.microsoft.com/office/drawing/2014/main" id="{167C6F9E-DC0D-2E46-987D-9BC70643F3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8608945" y="2137347"/>
              <a:ext cx="3179079" cy="2999426"/>
            </a:xfrm>
            <a:prstGeom prst="rect">
              <a:avLst/>
            </a:prstGeom>
          </p:spPr>
        </p:pic>
        <p:sp>
          <p:nvSpPr>
            <p:cNvPr id="18" name="TextBox 17">
              <a:extLst>
                <a:ext uri="{FF2B5EF4-FFF2-40B4-BE49-F238E27FC236}">
                  <a16:creationId xmlns:a16="http://schemas.microsoft.com/office/drawing/2014/main" id="{937F4BCA-36AF-2141-80DA-1ED81FDD2255}"/>
                </a:ext>
              </a:extLst>
            </p:cNvPr>
            <p:cNvSpPr txBox="1"/>
            <p:nvPr/>
          </p:nvSpPr>
          <p:spPr>
            <a:xfrm>
              <a:off x="8342445" y="3020505"/>
              <a:ext cx="3513222" cy="1631216"/>
            </a:xfrm>
            <a:prstGeom prst="rect">
              <a:avLst/>
            </a:prstGeom>
            <a:noFill/>
          </p:spPr>
          <p:txBody>
            <a:bodyPr wrap="square" rtlCol="0">
              <a:spAutoFit/>
            </a:bodyPr>
            <a:lstStyle/>
            <a:p>
              <a:pPr algn="ctr"/>
              <a:r>
                <a:rPr lang="en-US" sz="2000" b="1" dirty="0">
                  <a:latin typeface="Arial Black" panose="020B0604020202020204" pitchFamily="34" charset="0"/>
                  <a:cs typeface="Arial Black" panose="020B0604020202020204" pitchFamily="34" charset="0"/>
                </a:rPr>
                <a:t>The vaccine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has things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in it that I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disagree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with.</a:t>
              </a:r>
            </a:p>
          </p:txBody>
        </p:sp>
      </p:grpSp>
      <p:pic>
        <p:nvPicPr>
          <p:cNvPr id="11" name="Picture 10" descr="Circle&#10;&#10;Description automatically generated">
            <a:extLst>
              <a:ext uri="{FF2B5EF4-FFF2-40B4-BE49-F238E27FC236}">
                <a16:creationId xmlns:a16="http://schemas.microsoft.com/office/drawing/2014/main" id="{16CC044E-3EE8-A34F-830E-A44A6D1A13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703" y="4980839"/>
            <a:ext cx="1790700" cy="1790700"/>
          </a:xfrm>
          <a:prstGeom prst="rect">
            <a:avLst/>
          </a:prstGeom>
        </p:spPr>
      </p:pic>
      <p:pic>
        <p:nvPicPr>
          <p:cNvPr id="14" name="Picture 13" descr="Icon&#10;&#10;Description automatically generated">
            <a:extLst>
              <a:ext uri="{FF2B5EF4-FFF2-40B4-BE49-F238E27FC236}">
                <a16:creationId xmlns:a16="http://schemas.microsoft.com/office/drawing/2014/main" id="{80A387C2-35D6-0648-997E-A875052492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8292" y="592353"/>
            <a:ext cx="1790700" cy="1790700"/>
          </a:xfrm>
          <a:prstGeom prst="rect">
            <a:avLst/>
          </a:prstGeom>
        </p:spPr>
      </p:pic>
      <p:pic>
        <p:nvPicPr>
          <p:cNvPr id="31" name="Picture 30" descr="Logo&#10;&#10;Description automatically generated">
            <a:extLst>
              <a:ext uri="{FF2B5EF4-FFF2-40B4-BE49-F238E27FC236}">
                <a16:creationId xmlns:a16="http://schemas.microsoft.com/office/drawing/2014/main" id="{BC6646D3-C03A-0542-833E-7D0D71F614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67687" y="2391218"/>
            <a:ext cx="1790700" cy="1790700"/>
          </a:xfrm>
          <a:prstGeom prst="rect">
            <a:avLst/>
          </a:prstGeom>
        </p:spPr>
      </p:pic>
    </p:spTree>
    <p:extLst>
      <p:ext uri="{BB962C8B-B14F-4D97-AF65-F5344CB8AC3E}">
        <p14:creationId xmlns:p14="http://schemas.microsoft.com/office/powerpoint/2010/main" val="274698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rectangle&#10;&#10;Description automatically generated">
            <a:extLst>
              <a:ext uri="{FF2B5EF4-FFF2-40B4-BE49-F238E27FC236}">
                <a16:creationId xmlns:a16="http://schemas.microsoft.com/office/drawing/2014/main" id="{0F19089A-CB6F-D644-86A5-B5438947A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373"/>
            <a:ext cx="12192000" cy="6858000"/>
          </a:xfrm>
          <a:prstGeom prst="rect">
            <a:avLst/>
          </a:prstGeom>
        </p:spPr>
      </p:pic>
      <p:grpSp>
        <p:nvGrpSpPr>
          <p:cNvPr id="7" name="Group 6">
            <a:extLst>
              <a:ext uri="{FF2B5EF4-FFF2-40B4-BE49-F238E27FC236}">
                <a16:creationId xmlns:a16="http://schemas.microsoft.com/office/drawing/2014/main" id="{76C3E0FF-5FC3-BC49-AC77-D1F2FFCB9D6C}"/>
              </a:ext>
            </a:extLst>
          </p:cNvPr>
          <p:cNvGrpSpPr/>
          <p:nvPr/>
        </p:nvGrpSpPr>
        <p:grpSpPr>
          <a:xfrm>
            <a:off x="0" y="-2265353"/>
            <a:ext cx="9303172" cy="5001084"/>
            <a:chOff x="109760" y="-2241518"/>
            <a:chExt cx="9303172" cy="5001084"/>
          </a:xfrm>
        </p:grpSpPr>
        <p:pic>
          <p:nvPicPr>
            <p:cNvPr id="5" name="Picture 4" descr="Icon&#10;&#10;Description automatically generated">
              <a:extLst>
                <a:ext uri="{FF2B5EF4-FFF2-40B4-BE49-F238E27FC236}">
                  <a16:creationId xmlns:a16="http://schemas.microsoft.com/office/drawing/2014/main" id="{B38F2E80-E027-CE46-93C4-D08544EA3B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16" y="-2241518"/>
              <a:ext cx="8890816" cy="5001084"/>
            </a:xfrm>
            <a:prstGeom prst="rect">
              <a:avLst/>
            </a:prstGeom>
          </p:spPr>
        </p:pic>
        <p:sp>
          <p:nvSpPr>
            <p:cNvPr id="6" name="Content Placeholder 2">
              <a:extLst>
                <a:ext uri="{FF2B5EF4-FFF2-40B4-BE49-F238E27FC236}">
                  <a16:creationId xmlns:a16="http://schemas.microsoft.com/office/drawing/2014/main" id="{14D6DBFA-5EB8-AB4F-AFF4-AEB2576B7F82}"/>
                </a:ext>
              </a:extLst>
            </p:cNvPr>
            <p:cNvSpPr txBox="1">
              <a:spLocks/>
            </p:cNvSpPr>
            <p:nvPr/>
          </p:nvSpPr>
          <p:spPr>
            <a:xfrm>
              <a:off x="2238476" y="793570"/>
              <a:ext cx="3617140" cy="15467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GB" sz="1800" b="1" dirty="0">
                  <a:latin typeface="Arial Black" panose="020B0604020202020204" pitchFamily="34" charset="0"/>
                  <a:ea typeface="Helvetica Neue" panose="02000503000000020004" pitchFamily="2" charset="0"/>
                  <a:cs typeface="Arial Black" panose="020B0604020202020204" pitchFamily="34" charset="0"/>
                </a:rPr>
                <a:t>Acknowledgements </a:t>
              </a:r>
              <a:br>
                <a:rPr lang="en-GB" sz="1800" b="1" dirty="0">
                  <a:latin typeface="Arial Black" panose="020B0604020202020204" pitchFamily="34" charset="0"/>
                  <a:ea typeface="Helvetica Neue" panose="02000503000000020004" pitchFamily="2" charset="0"/>
                  <a:cs typeface="Arial Black" panose="020B0604020202020204" pitchFamily="34" charset="0"/>
                </a:rPr>
              </a:br>
              <a:r>
                <a:rPr lang="en-GB" sz="1800" b="1" dirty="0">
                  <a:latin typeface="Arial Black" panose="020B0604020202020204" pitchFamily="34" charset="0"/>
                  <a:ea typeface="Helvetica Neue" panose="02000503000000020004" pitchFamily="2" charset="0"/>
                  <a:cs typeface="Arial Black" panose="020B0604020202020204" pitchFamily="34" charset="0"/>
                </a:rPr>
                <a:t>and sources </a:t>
              </a:r>
              <a:br>
                <a:rPr lang="en-GB" sz="2000" b="1" dirty="0">
                  <a:latin typeface="Futura" panose="020B0602020204020303" pitchFamily="34" charset="-79"/>
                  <a:ea typeface="Helvetica Neue" panose="02000503000000020004" pitchFamily="2" charset="0"/>
                  <a:cs typeface="Futura" panose="020B0602020204020303" pitchFamily="34" charset="-79"/>
                </a:rPr>
              </a:br>
              <a:br>
                <a:rPr lang="en-GB" sz="2000" b="1" dirty="0">
                  <a:latin typeface="Futura" panose="020B0602020204020303" pitchFamily="34" charset="-79"/>
                  <a:ea typeface="Helvetica Neue" panose="02000503000000020004" pitchFamily="2" charset="0"/>
                  <a:cs typeface="Futura" panose="020B0602020204020303" pitchFamily="34" charset="-79"/>
                </a:rPr>
              </a:br>
              <a:endParaRPr lang="en-GB" sz="2000" b="1" dirty="0">
                <a:latin typeface="Futura" panose="020B0602020204020303" pitchFamily="34" charset="-79"/>
                <a:ea typeface="Helvetica Neue" panose="02000503000000020004" pitchFamily="2" charset="0"/>
                <a:cs typeface="Futura" panose="020B0602020204020303" pitchFamily="34" charset="-79"/>
              </a:endParaRPr>
            </a:p>
          </p:txBody>
        </p:sp>
        <p:pic>
          <p:nvPicPr>
            <p:cNvPr id="9" name="Picture 8" descr="Icon&#10;&#10;Description automatically generated">
              <a:extLst>
                <a:ext uri="{FF2B5EF4-FFF2-40B4-BE49-F238E27FC236}">
                  <a16:creationId xmlns:a16="http://schemas.microsoft.com/office/drawing/2014/main" id="{D1107884-7FDA-944A-B880-B13E5B468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3145" flipH="1">
              <a:off x="109760" y="159513"/>
              <a:ext cx="1895647" cy="1895647"/>
            </a:xfrm>
            <a:prstGeom prst="rect">
              <a:avLst/>
            </a:prstGeom>
          </p:spPr>
        </p:pic>
      </p:grpSp>
      <p:pic>
        <p:nvPicPr>
          <p:cNvPr id="12" name="Picture 11" descr="Shape&#10;&#10;Description automatically generated">
            <a:extLst>
              <a:ext uri="{FF2B5EF4-FFF2-40B4-BE49-F238E27FC236}">
                <a16:creationId xmlns:a16="http://schemas.microsoft.com/office/drawing/2014/main" id="{C0573637-252B-4A40-8606-F7F00CA99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5735" y="371956"/>
            <a:ext cx="6120586" cy="5066750"/>
          </a:xfrm>
          <a:prstGeom prst="rect">
            <a:avLst/>
          </a:prstGeom>
        </p:spPr>
      </p:pic>
      <p:sp>
        <p:nvSpPr>
          <p:cNvPr id="3" name="Content Placeholder 2">
            <a:extLst>
              <a:ext uri="{FF2B5EF4-FFF2-40B4-BE49-F238E27FC236}">
                <a16:creationId xmlns:a16="http://schemas.microsoft.com/office/drawing/2014/main" id="{E50A833E-D598-074A-BDCE-B709A0D95053}"/>
              </a:ext>
            </a:extLst>
          </p:cNvPr>
          <p:cNvSpPr txBox="1">
            <a:spLocks/>
          </p:cNvSpPr>
          <p:nvPr/>
        </p:nvSpPr>
        <p:spPr>
          <a:xfrm>
            <a:off x="6129844" y="770333"/>
            <a:ext cx="11292877" cy="6568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2100" b="1" dirty="0">
                <a:latin typeface="Arial" panose="020B0604020202020204" pitchFamily="34" charset="0"/>
                <a:ea typeface="Helvetica Neue Light" panose="02000403000000020004" pitchFamily="2" charset="0"/>
                <a:cs typeface="Arial" panose="020B0604020202020204" pitchFamily="34" charset="0"/>
              </a:rPr>
              <a:t>Sources</a:t>
            </a:r>
          </a:p>
          <a:p>
            <a:pPr marL="0" indent="0">
              <a:lnSpc>
                <a:spcPct val="110000"/>
              </a:lnSpc>
              <a:spcBef>
                <a:spcPts val="500"/>
              </a:spcBef>
              <a:spcAft>
                <a:spcPts val="500"/>
              </a:spcAft>
              <a:buNone/>
            </a:pPr>
            <a:r>
              <a:rPr lang="en-US" sz="1250" dirty="0">
                <a:latin typeface="Arial" panose="020B0604020202020204" pitchFamily="34" charset="0"/>
                <a:ea typeface="Helvetica Neue Light" panose="02000403000000020004" pitchFamily="2" charset="0"/>
                <a:cs typeface="Arial" panose="020B0604020202020204" pitchFamily="34" charset="0"/>
                <a:hlinkClick r:id="rId7">
                  <a:extLst>
                    <a:ext uri="{A12FA001-AC4F-418D-AE19-62706E023703}">
                      <ahyp:hlinkClr xmlns:ahyp="http://schemas.microsoft.com/office/drawing/2018/hyperlinkcolor" val="tx"/>
                    </a:ext>
                  </a:extLst>
                </a:hlinkClick>
              </a:rPr>
              <a:t>http://www.who.int/publications/10-year-review/vaccines/en/</a:t>
            </a:r>
            <a:endParaRPr lang="en-US" sz="1250" dirty="0">
              <a:latin typeface="Arial" panose="020B0604020202020204" pitchFamily="34" charset="0"/>
              <a:ea typeface="Helvetica Neue Light" panose="02000403000000020004" pitchFamily="2" charset="0"/>
              <a:cs typeface="Arial" panose="020B0604020202020204" pitchFamily="34" charset="0"/>
            </a:endParaRPr>
          </a:p>
          <a:p>
            <a:pPr marL="0" indent="0">
              <a:lnSpc>
                <a:spcPct val="110000"/>
              </a:lnSpc>
              <a:spcBef>
                <a:spcPts val="500"/>
              </a:spcBef>
              <a:spcAft>
                <a:spcPts val="500"/>
              </a:spcAft>
              <a:buNone/>
            </a:pPr>
            <a:r>
              <a:rPr lang="en-GB" sz="1250" b="1" dirty="0">
                <a:latin typeface="Arial" panose="020B0604020202020204" pitchFamily="34" charset="0"/>
                <a:ea typeface="Helvetica Neue Light" panose="02000403000000020004" pitchFamily="2" charset="0"/>
                <a:cs typeface="Arial" panose="020B0604020202020204" pitchFamily="34" charset="0"/>
              </a:rPr>
              <a:t>Polio photo – Courtesy of Boston Children’s Hospital Archive: </a:t>
            </a:r>
            <a:br>
              <a:rPr lang="en-GB" sz="1250" b="1" dirty="0">
                <a:latin typeface="Arial" panose="020B0604020202020204" pitchFamily="34" charset="0"/>
                <a:ea typeface="Helvetica Neue Light" panose="02000403000000020004" pitchFamily="2" charset="0"/>
                <a:cs typeface="Arial" panose="020B0604020202020204" pitchFamily="34" charset="0"/>
              </a:rPr>
            </a:br>
            <a:r>
              <a:rPr lang="en-GB" sz="1250" dirty="0">
                <a:latin typeface="Arial" panose="020B0604020202020204" pitchFamily="34" charset="0"/>
                <a:ea typeface="Helvetica Neue Light" panose="02000403000000020004" pitchFamily="2" charset="0"/>
                <a:cs typeface="Arial" panose="020B0604020202020204" pitchFamily="34" charset="0"/>
                <a:hlinkClick r:id="rId8">
                  <a:extLst>
                    <a:ext uri="{A12FA001-AC4F-418D-AE19-62706E023703}">
                      <ahyp:hlinkClr xmlns:ahyp="http://schemas.microsoft.com/office/drawing/2018/hyperlinkcolor" val="tx"/>
                    </a:ext>
                  </a:extLst>
                </a:hlinkClick>
              </a:rPr>
              <a:t>https://www.npr.org/sections/health-shots/2012/10/16/162670836/</a:t>
            </a:r>
            <a:br>
              <a:rPr lang="en-GB" sz="1250" dirty="0">
                <a:latin typeface="Arial" panose="020B0604020202020204" pitchFamily="34" charset="0"/>
                <a:ea typeface="Helvetica Neue Light" panose="02000403000000020004" pitchFamily="2" charset="0"/>
                <a:cs typeface="Arial" panose="020B0604020202020204" pitchFamily="34" charset="0"/>
                <a:hlinkClick r:id="rId8">
                  <a:extLst>
                    <a:ext uri="{A12FA001-AC4F-418D-AE19-62706E023703}">
                      <ahyp:hlinkClr xmlns:ahyp="http://schemas.microsoft.com/office/drawing/2018/hyperlinkcolor" val="tx"/>
                    </a:ext>
                  </a:extLst>
                </a:hlinkClick>
              </a:rPr>
            </a:br>
            <a:r>
              <a:rPr lang="en-GB" sz="1250" dirty="0">
                <a:latin typeface="Arial" panose="020B0604020202020204" pitchFamily="34" charset="0"/>
                <a:ea typeface="Helvetica Neue Light" panose="02000403000000020004" pitchFamily="2" charset="0"/>
                <a:cs typeface="Arial" panose="020B0604020202020204" pitchFamily="34" charset="0"/>
                <a:hlinkClick r:id="rId8">
                  <a:extLst>
                    <a:ext uri="{A12FA001-AC4F-418D-AE19-62706E023703}">
                      <ahyp:hlinkClr xmlns:ahyp="http://schemas.microsoft.com/office/drawing/2018/hyperlinkcolor" val="tx"/>
                    </a:ext>
                  </a:extLst>
                </a:hlinkClick>
              </a:rPr>
              <a:t>wiping-out-polio-how-the-u-s-snuffed-out-a-killer?t=1611088331342</a:t>
            </a:r>
            <a:endParaRPr lang="en-GB" sz="1250" dirty="0">
              <a:latin typeface="Arial" panose="020B0604020202020204" pitchFamily="34" charset="0"/>
              <a:ea typeface="Helvetica Neue Light" panose="02000403000000020004" pitchFamily="2" charset="0"/>
              <a:cs typeface="Arial" panose="020B0604020202020204" pitchFamily="34" charset="0"/>
            </a:endParaRPr>
          </a:p>
          <a:p>
            <a:pPr marL="0" indent="0">
              <a:lnSpc>
                <a:spcPct val="110000"/>
              </a:lnSpc>
              <a:spcBef>
                <a:spcPts val="500"/>
              </a:spcBef>
              <a:spcAft>
                <a:spcPts val="500"/>
              </a:spcAft>
              <a:buFont typeface="Arial" panose="020B0604020202020204" pitchFamily="34" charset="0"/>
              <a:buNone/>
            </a:pPr>
            <a:r>
              <a:rPr lang="en-GB" sz="1250" b="1" dirty="0">
                <a:latin typeface="Arial" panose="020B0604020202020204" pitchFamily="34" charset="0"/>
                <a:ea typeface="Helvetica Neue Light" panose="02000403000000020004" pitchFamily="2" charset="0"/>
                <a:cs typeface="Arial" panose="020B0604020202020204" pitchFamily="34" charset="0"/>
              </a:rPr>
              <a:t>Polio graph:</a:t>
            </a:r>
            <a:br>
              <a:rPr lang="en-GB" sz="1250" b="1" dirty="0">
                <a:latin typeface="Arial" panose="020B0604020202020204" pitchFamily="34" charset="0"/>
                <a:ea typeface="Helvetica Neue Light" panose="02000403000000020004" pitchFamily="2" charset="0"/>
                <a:cs typeface="Arial" panose="020B0604020202020204" pitchFamily="34" charset="0"/>
              </a:rPr>
            </a:br>
            <a:r>
              <a:rPr lang="en-GB" sz="1250" dirty="0">
                <a:latin typeface="Arial" panose="020B0604020202020204" pitchFamily="34" charset="0"/>
                <a:ea typeface="Helvetica Neue Light" panose="02000403000000020004" pitchFamily="2" charset="0"/>
                <a:cs typeface="Arial" panose="020B0604020202020204" pitchFamily="34" charset="0"/>
                <a:hlinkClick r:id="rId9">
                  <a:extLst>
                    <a:ext uri="{A12FA001-AC4F-418D-AE19-62706E023703}">
                      <ahyp:hlinkClr xmlns:ahyp="http://schemas.microsoft.com/office/drawing/2018/hyperlinkcolor" val="tx"/>
                    </a:ext>
                  </a:extLst>
                </a:hlinkClick>
              </a:rPr>
              <a:t>https://ourworldindata.org/polio</a:t>
            </a:r>
            <a:endParaRPr lang="en-GB" sz="1250" dirty="0">
              <a:latin typeface="Arial" panose="020B0604020202020204" pitchFamily="34" charset="0"/>
              <a:ea typeface="Helvetica Neue Light" panose="02000403000000020004" pitchFamily="2" charset="0"/>
              <a:cs typeface="Arial" panose="020B0604020202020204" pitchFamily="34" charset="0"/>
            </a:endParaRPr>
          </a:p>
          <a:p>
            <a:pPr marL="0" indent="0">
              <a:lnSpc>
                <a:spcPct val="110000"/>
              </a:lnSpc>
              <a:spcBef>
                <a:spcPts val="500"/>
              </a:spcBef>
              <a:spcAft>
                <a:spcPts val="500"/>
              </a:spcAft>
              <a:buFont typeface="Arial" panose="020B0604020202020204" pitchFamily="34" charset="0"/>
              <a:buNone/>
            </a:pPr>
            <a:r>
              <a:rPr lang="en-US" altLang="en-US" sz="1250" b="1" dirty="0">
                <a:latin typeface="Arial" panose="020B0604020202020204" pitchFamily="34" charset="0"/>
                <a:cs typeface="Arial" panose="020B0604020202020204" pitchFamily="34" charset="0"/>
              </a:rPr>
              <a:t>Information relating to vaccine trials</a:t>
            </a:r>
            <a:br>
              <a:rPr lang="en-US" altLang="en-US" sz="1250" dirty="0">
                <a:latin typeface="Arial" panose="020B0604020202020204" pitchFamily="34" charset="0"/>
                <a:cs typeface="Arial" panose="020B0604020202020204" pitchFamily="34" charset="0"/>
              </a:rPr>
            </a:br>
            <a:r>
              <a:rPr lang="en-GB" sz="125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https://www.pfizer.com/science/coronavirus/vaccine</a:t>
            </a:r>
            <a:endParaRPr lang="en-GB" sz="1250" dirty="0">
              <a:latin typeface="Arial" panose="020B0604020202020204" pitchFamily="34" charset="0"/>
              <a:cs typeface="Arial" panose="020B0604020202020204" pitchFamily="34" charset="0"/>
            </a:endParaRPr>
          </a:p>
          <a:p>
            <a:pPr marL="0" indent="0">
              <a:lnSpc>
                <a:spcPct val="120000"/>
              </a:lnSpc>
              <a:spcBef>
                <a:spcPts val="500"/>
              </a:spcBef>
              <a:spcAft>
                <a:spcPts val="500"/>
              </a:spcAft>
              <a:buNone/>
            </a:pPr>
            <a:r>
              <a:rPr lang="en-GB" sz="1250" u="sng"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https://theconversation.com/oxford-scientists-how-we-developed-</a:t>
            </a:r>
            <a:br>
              <a:rPr lang="en-GB" sz="1250" u="sng"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br>
            <a:r>
              <a:rPr lang="en-GB" sz="1250" u="sng"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our-covid-19-vaccine-in-record-time-153135</a:t>
            </a:r>
            <a:endParaRPr lang="en-GB" sz="1250" u="sng" dirty="0">
              <a:latin typeface="Arial" panose="020B0604020202020204" pitchFamily="34" charset="0"/>
              <a:cs typeface="Arial" panose="020B0604020202020204" pitchFamily="34" charset="0"/>
            </a:endParaRPr>
          </a:p>
          <a:p>
            <a:pPr marL="0" indent="0">
              <a:lnSpc>
                <a:spcPct val="120000"/>
              </a:lnSpc>
              <a:spcBef>
                <a:spcPts val="500"/>
              </a:spcBef>
              <a:spcAft>
                <a:spcPts val="500"/>
              </a:spcAft>
              <a:buNone/>
            </a:pPr>
            <a:r>
              <a:rPr lang="en-GB" sz="125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https://www.nih.gov/news-events/news-releases/promising-interim-</a:t>
            </a:r>
            <a:br>
              <a:rPr lang="en-GB" sz="125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br>
            <a:r>
              <a:rPr lang="en-GB" sz="125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results-clinical-trial-nih-moderna-covid-19-vaccine</a:t>
            </a:r>
            <a:endParaRPr lang="en-GB" sz="1250" dirty="0">
              <a:latin typeface="Arial" panose="020B0604020202020204" pitchFamily="34" charset="0"/>
              <a:cs typeface="Arial" panose="020B0604020202020204" pitchFamily="34" charset="0"/>
            </a:endParaRPr>
          </a:p>
          <a:p>
            <a:pPr marL="0" indent="0">
              <a:lnSpc>
                <a:spcPct val="120000"/>
              </a:lnSpc>
              <a:spcBef>
                <a:spcPts val="0"/>
              </a:spcBef>
              <a:spcAft>
                <a:spcPts val="500"/>
              </a:spcAft>
              <a:buNone/>
            </a:pPr>
            <a:endParaRPr lang="en-US" altLang="en-US" sz="12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200"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a:p>
            <a:pPr marL="0" indent="0">
              <a:buFont typeface="Arial" panose="020B0604020202020204" pitchFamily="34" charset="0"/>
              <a:buNone/>
            </a:pPr>
            <a:endParaRPr lang="en-GB" sz="1200"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a:p>
            <a:pPr marL="0" indent="0">
              <a:buFont typeface="Arial" panose="020B0604020202020204" pitchFamily="34" charset="0"/>
              <a:buNone/>
            </a:pPr>
            <a:endParaRPr lang="en-GB" sz="1200" dirty="0">
              <a:solidFill>
                <a:schemeClr val="bg1"/>
              </a:solidFill>
            </a:endParaRPr>
          </a:p>
          <a:p>
            <a:pPr marL="0" indent="0">
              <a:buFont typeface="Arial" panose="020B0604020202020204" pitchFamily="34" charset="0"/>
              <a:buNone/>
            </a:pPr>
            <a:endParaRPr lang="en-GB" sz="2000" dirty="0">
              <a:solidFill>
                <a:schemeClr val="bg1"/>
              </a:solidFill>
            </a:endParaRPr>
          </a:p>
        </p:txBody>
      </p:sp>
      <p:pic>
        <p:nvPicPr>
          <p:cNvPr id="13" name="Picture 12">
            <a:extLst>
              <a:ext uri="{FF2B5EF4-FFF2-40B4-BE49-F238E27FC236}">
                <a16:creationId xmlns:a16="http://schemas.microsoft.com/office/drawing/2014/main" id="{B22F932A-F578-104A-AD6F-E83F7821A9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7332" y="5557120"/>
            <a:ext cx="13806725" cy="65667"/>
          </a:xfrm>
          <a:prstGeom prst="rect">
            <a:avLst/>
          </a:prstGeom>
        </p:spPr>
      </p:pic>
      <p:sp>
        <p:nvSpPr>
          <p:cNvPr id="14" name="Content Placeholder 2">
            <a:extLst>
              <a:ext uri="{FF2B5EF4-FFF2-40B4-BE49-F238E27FC236}">
                <a16:creationId xmlns:a16="http://schemas.microsoft.com/office/drawing/2014/main" id="{821E99F5-3FE7-6E48-AF5D-357C799C06F1}"/>
              </a:ext>
            </a:extLst>
          </p:cNvPr>
          <p:cNvSpPr txBox="1">
            <a:spLocks/>
          </p:cNvSpPr>
          <p:nvPr/>
        </p:nvSpPr>
        <p:spPr>
          <a:xfrm>
            <a:off x="413596" y="2648369"/>
            <a:ext cx="5148473" cy="1645973"/>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500"/>
              </a:spcBef>
              <a:buFont typeface="Arial" panose="020B0604020202020204" pitchFamily="34" charset="0"/>
              <a:buNone/>
            </a:pPr>
            <a:r>
              <a:rPr lang="en-GB" sz="4400" b="1" dirty="0">
                <a:solidFill>
                  <a:schemeClr val="bg1"/>
                </a:solidFill>
                <a:latin typeface="Arial" panose="020B0604020202020204" pitchFamily="34" charset="0"/>
                <a:ea typeface="Helvetica Neue Light" panose="02000403000000020004" pitchFamily="2" charset="0"/>
                <a:cs typeface="Arial" panose="020B0604020202020204" pitchFamily="34" charset="0"/>
              </a:rPr>
              <a:t>Acknowledgements</a:t>
            </a:r>
          </a:p>
          <a:p>
            <a:pPr marL="0" indent="0">
              <a:lnSpc>
                <a:spcPct val="120000"/>
              </a:lnSpc>
              <a:spcAft>
                <a:spcPts val="1000"/>
              </a:spcAft>
              <a:buNone/>
            </a:pPr>
            <a:r>
              <a:rPr lang="en-GB" sz="3200" dirty="0">
                <a:solidFill>
                  <a:schemeClr val="bg1"/>
                </a:solidFill>
                <a:latin typeface="Arial" panose="020B0604020202020204" pitchFamily="34" charset="0"/>
                <a:cs typeface="Arial" panose="020B0604020202020204" pitchFamily="34" charset="0"/>
              </a:rPr>
              <a:t>These teaching resources were created by Hackney teachers and education specialists, for London schools, with help from the students of Stoke Newington School, </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as part of the Keep London Safe campaign.</a:t>
            </a:r>
          </a:p>
        </p:txBody>
      </p:sp>
      <p:pic>
        <p:nvPicPr>
          <p:cNvPr id="15" name="Picture 14" descr="A black and white logo&#10;&#10;Description automatically generated with medium confidence">
            <a:extLst>
              <a:ext uri="{FF2B5EF4-FFF2-40B4-BE49-F238E27FC236}">
                <a16:creationId xmlns:a16="http://schemas.microsoft.com/office/drawing/2014/main" id="{92658BF8-8353-C84D-A4CB-12168DF125A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825" y="4191598"/>
            <a:ext cx="4550171" cy="940583"/>
          </a:xfrm>
          <a:prstGeom prst="rect">
            <a:avLst/>
          </a:prstGeom>
        </p:spPr>
      </p:pic>
    </p:spTree>
    <p:extLst>
      <p:ext uri="{BB962C8B-B14F-4D97-AF65-F5344CB8AC3E}">
        <p14:creationId xmlns:p14="http://schemas.microsoft.com/office/powerpoint/2010/main" val="3546223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120E-7668-994E-83BB-7AC5F1B7BC8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592DA86-A238-D64D-AFDB-788B479AE933}"/>
              </a:ext>
            </a:extLst>
          </p:cNvPr>
          <p:cNvSpPr>
            <a:spLocks noGrp="1"/>
          </p:cNvSpPr>
          <p:nvPr>
            <p:ph idx="1"/>
          </p:nvPr>
        </p:nvSpPr>
        <p:spPr/>
        <p:txBody>
          <a:bodyPr/>
          <a:lstStyle/>
          <a:p>
            <a:endParaRPr lang="en-US" dirty="0"/>
          </a:p>
        </p:txBody>
      </p:sp>
      <p:sp>
        <p:nvSpPr>
          <p:cNvPr id="11" name="Rectangle 10">
            <a:extLst>
              <a:ext uri="{FF2B5EF4-FFF2-40B4-BE49-F238E27FC236}">
                <a16:creationId xmlns:a16="http://schemas.microsoft.com/office/drawing/2014/main" id="{3F52FE26-AF27-0443-A5A1-EDED5F0836E7}"/>
              </a:ext>
            </a:extLst>
          </p:cNvPr>
          <p:cNvSpPr/>
          <p:nvPr/>
        </p:nvSpPr>
        <p:spPr>
          <a:xfrm>
            <a:off x="0" y="0"/>
            <a:ext cx="12192000" cy="6858000"/>
          </a:xfrm>
          <a:prstGeom prst="rect">
            <a:avLst/>
          </a:prstGeom>
          <a:solidFill>
            <a:srgbClr val="FFA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with low confidence">
            <a:extLst>
              <a:ext uri="{FF2B5EF4-FFF2-40B4-BE49-F238E27FC236}">
                <a16:creationId xmlns:a16="http://schemas.microsoft.com/office/drawing/2014/main" id="{E8EB0C23-F8CE-2A48-A1C6-6A103A7F2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651" y="2396610"/>
            <a:ext cx="15862718" cy="8922779"/>
          </a:xfrm>
          <a:prstGeom prst="rect">
            <a:avLst/>
          </a:prstGeom>
        </p:spPr>
      </p:pic>
      <p:sp>
        <p:nvSpPr>
          <p:cNvPr id="7" name="TextBox 6">
            <a:extLst>
              <a:ext uri="{FF2B5EF4-FFF2-40B4-BE49-F238E27FC236}">
                <a16:creationId xmlns:a16="http://schemas.microsoft.com/office/drawing/2014/main" id="{7A8B6CDF-A61F-734B-A9DC-0E4F61CBD362}"/>
              </a:ext>
            </a:extLst>
          </p:cNvPr>
          <p:cNvSpPr txBox="1"/>
          <p:nvPr/>
        </p:nvSpPr>
        <p:spPr>
          <a:xfrm>
            <a:off x="484270" y="2588653"/>
            <a:ext cx="2882096" cy="430887"/>
          </a:xfrm>
          <a:prstGeom prst="rect">
            <a:avLst/>
          </a:prstGeom>
          <a:noFill/>
        </p:spPr>
        <p:txBody>
          <a:bodyPr wrap="square" rtlCol="0">
            <a:spAutoFit/>
          </a:bodyPr>
          <a:lstStyle/>
          <a:p>
            <a:r>
              <a:rPr lang="en-US" sz="2200" b="1" dirty="0">
                <a:latin typeface="Arial" panose="020B0604020202020204" pitchFamily="34" charset="0"/>
                <a:ea typeface="Helvetica Neue" panose="02000503000000020004" pitchFamily="2" charset="0"/>
                <a:cs typeface="Arial" panose="020B0604020202020204" pitchFamily="34" charset="0"/>
              </a:rPr>
              <a:t>Smoke alarms</a:t>
            </a:r>
          </a:p>
        </p:txBody>
      </p:sp>
      <p:sp>
        <p:nvSpPr>
          <p:cNvPr id="8" name="TextBox 7">
            <a:extLst>
              <a:ext uri="{FF2B5EF4-FFF2-40B4-BE49-F238E27FC236}">
                <a16:creationId xmlns:a16="http://schemas.microsoft.com/office/drawing/2014/main" id="{216C9D6C-3010-0441-B3CC-38E7B4FFDDF4}"/>
              </a:ext>
            </a:extLst>
          </p:cNvPr>
          <p:cNvSpPr txBox="1"/>
          <p:nvPr/>
        </p:nvSpPr>
        <p:spPr>
          <a:xfrm>
            <a:off x="4351508" y="2588653"/>
            <a:ext cx="3834671" cy="430887"/>
          </a:xfrm>
          <a:prstGeom prst="rect">
            <a:avLst/>
          </a:prstGeom>
          <a:noFill/>
        </p:spPr>
        <p:txBody>
          <a:bodyPr wrap="square" rtlCol="0">
            <a:spAutoFit/>
          </a:bodyPr>
          <a:lstStyle/>
          <a:p>
            <a:r>
              <a:rPr lang="en-US" sz="2200" b="1" dirty="0">
                <a:latin typeface="Arial" panose="020B0604020202020204" pitchFamily="34" charset="0"/>
                <a:ea typeface="Helvetica Neue" panose="02000503000000020004" pitchFamily="2" charset="0"/>
                <a:cs typeface="Arial" panose="020B0604020202020204" pitchFamily="34" charset="0"/>
              </a:rPr>
              <a:t>Anti-smoking campaigns</a:t>
            </a:r>
          </a:p>
        </p:txBody>
      </p:sp>
      <p:sp>
        <p:nvSpPr>
          <p:cNvPr id="9" name="TextBox 8">
            <a:extLst>
              <a:ext uri="{FF2B5EF4-FFF2-40B4-BE49-F238E27FC236}">
                <a16:creationId xmlns:a16="http://schemas.microsoft.com/office/drawing/2014/main" id="{74A90FE0-6163-7C4D-AE3A-EA470794710A}"/>
              </a:ext>
            </a:extLst>
          </p:cNvPr>
          <p:cNvSpPr txBox="1"/>
          <p:nvPr/>
        </p:nvSpPr>
        <p:spPr>
          <a:xfrm>
            <a:off x="8186179" y="5461126"/>
            <a:ext cx="4199681" cy="769441"/>
          </a:xfrm>
          <a:prstGeom prst="rect">
            <a:avLst/>
          </a:prstGeom>
          <a:noFill/>
        </p:spPr>
        <p:txBody>
          <a:bodyPr wrap="square" rtlCol="0">
            <a:spAutoFit/>
          </a:bodyPr>
          <a:lstStyle/>
          <a:p>
            <a:r>
              <a:rPr lang="en-US" sz="2200" b="1" dirty="0">
                <a:latin typeface="Arial" panose="020B0604020202020204" pitchFamily="34" charset="0"/>
                <a:ea typeface="Helvetica Neue" panose="02000503000000020004" pitchFamily="2" charset="0"/>
                <a:cs typeface="Arial" panose="020B0604020202020204" pitchFamily="34" charset="0"/>
              </a:rPr>
              <a:t>Compulsory seat belt </a:t>
            </a:r>
            <a:br>
              <a:rPr lang="en-US" sz="2200" b="1" dirty="0">
                <a:latin typeface="Arial" panose="020B0604020202020204" pitchFamily="34" charset="0"/>
                <a:ea typeface="Helvetica Neue" panose="02000503000000020004" pitchFamily="2" charset="0"/>
                <a:cs typeface="Arial" panose="020B0604020202020204" pitchFamily="34" charset="0"/>
              </a:rPr>
            </a:br>
            <a:r>
              <a:rPr lang="en-US" sz="2200" b="1" dirty="0">
                <a:latin typeface="Arial" panose="020B0604020202020204" pitchFamily="34" charset="0"/>
                <a:ea typeface="Helvetica Neue" panose="02000503000000020004" pitchFamily="2" charset="0"/>
                <a:cs typeface="Arial" panose="020B0604020202020204" pitchFamily="34" charset="0"/>
              </a:rPr>
              <a:t>wearing</a:t>
            </a:r>
          </a:p>
        </p:txBody>
      </p:sp>
      <p:sp>
        <p:nvSpPr>
          <p:cNvPr id="10" name="TextBox 9">
            <a:extLst>
              <a:ext uri="{FF2B5EF4-FFF2-40B4-BE49-F238E27FC236}">
                <a16:creationId xmlns:a16="http://schemas.microsoft.com/office/drawing/2014/main" id="{1566034E-4938-A647-B725-BD05748DCD18}"/>
              </a:ext>
            </a:extLst>
          </p:cNvPr>
          <p:cNvSpPr txBox="1"/>
          <p:nvPr/>
        </p:nvSpPr>
        <p:spPr>
          <a:xfrm>
            <a:off x="4372729" y="5454584"/>
            <a:ext cx="2002420" cy="430887"/>
          </a:xfrm>
          <a:prstGeom prst="rect">
            <a:avLst/>
          </a:prstGeom>
          <a:noFill/>
        </p:spPr>
        <p:txBody>
          <a:bodyPr wrap="square" rtlCol="0">
            <a:spAutoFit/>
          </a:bodyPr>
          <a:lstStyle/>
          <a:p>
            <a:r>
              <a:rPr lang="en-US" sz="2200" b="1" dirty="0">
                <a:latin typeface="Arial" panose="020B0604020202020204" pitchFamily="34" charset="0"/>
                <a:ea typeface="Helvetica Neue" panose="02000503000000020004" pitchFamily="2" charset="0"/>
                <a:cs typeface="Arial" panose="020B0604020202020204" pitchFamily="34" charset="0"/>
              </a:rPr>
              <a:t>Vaccinations</a:t>
            </a:r>
          </a:p>
        </p:txBody>
      </p:sp>
      <p:sp>
        <p:nvSpPr>
          <p:cNvPr id="6" name="TextBox 5">
            <a:extLst>
              <a:ext uri="{FF2B5EF4-FFF2-40B4-BE49-F238E27FC236}">
                <a16:creationId xmlns:a16="http://schemas.microsoft.com/office/drawing/2014/main" id="{27112F3E-097C-874D-B0E4-63C989E86F4C}"/>
              </a:ext>
            </a:extLst>
          </p:cNvPr>
          <p:cNvSpPr txBox="1"/>
          <p:nvPr/>
        </p:nvSpPr>
        <p:spPr>
          <a:xfrm>
            <a:off x="-105584" y="4222079"/>
            <a:ext cx="4799153" cy="1631216"/>
          </a:xfrm>
          <a:prstGeom prst="rect">
            <a:avLst/>
          </a:prstGeom>
          <a:noFill/>
        </p:spPr>
        <p:txBody>
          <a:bodyPr wrap="square" rtlCol="0">
            <a:spAutoFit/>
          </a:bodyPr>
          <a:lstStyle/>
          <a:p>
            <a:pPr algn="ctr"/>
            <a:r>
              <a:rPr lang="en-GB" sz="1950" b="1" dirty="0">
                <a:latin typeface="Arial Black" panose="020B0604020202020204" pitchFamily="34" charset="0"/>
                <a:ea typeface="Helvetica Neue" panose="02000503000000020004" pitchFamily="2" charset="0"/>
                <a:cs typeface="Arial Black" panose="020B0604020202020204" pitchFamily="34" charset="0"/>
              </a:rPr>
              <a:t>Which of </a:t>
            </a:r>
            <a:br>
              <a:rPr lang="en-GB" sz="1950" b="1" dirty="0">
                <a:latin typeface="Arial Black" panose="020B0604020202020204" pitchFamily="34" charset="0"/>
                <a:ea typeface="Helvetica Neue" panose="02000503000000020004" pitchFamily="2" charset="0"/>
                <a:cs typeface="Arial Black" panose="020B0604020202020204" pitchFamily="34" charset="0"/>
              </a:rPr>
            </a:br>
            <a:r>
              <a:rPr lang="en-GB" sz="1950" b="1" dirty="0">
                <a:latin typeface="Arial Black" panose="020B0604020202020204" pitchFamily="34" charset="0"/>
                <a:ea typeface="Helvetica Neue" panose="02000503000000020004" pitchFamily="2" charset="0"/>
                <a:cs typeface="Arial Black" panose="020B0604020202020204" pitchFamily="34" charset="0"/>
              </a:rPr>
              <a:t>these measures</a:t>
            </a:r>
            <a:br>
              <a:rPr lang="en-GB" sz="1950" b="1" dirty="0">
                <a:latin typeface="Arial Black" panose="020B0604020202020204" pitchFamily="34" charset="0"/>
                <a:ea typeface="Helvetica Neue" panose="02000503000000020004" pitchFamily="2" charset="0"/>
                <a:cs typeface="Arial Black" panose="020B0604020202020204" pitchFamily="34" charset="0"/>
              </a:rPr>
            </a:br>
            <a:r>
              <a:rPr lang="en-GB" sz="1950" b="1" dirty="0">
                <a:latin typeface="Arial Black" panose="020B0604020202020204" pitchFamily="34" charset="0"/>
                <a:ea typeface="Helvetica Neue" panose="02000503000000020004" pitchFamily="2" charset="0"/>
                <a:cs typeface="Arial Black" panose="020B0604020202020204" pitchFamily="34" charset="0"/>
              </a:rPr>
              <a:t>saves the most </a:t>
            </a:r>
            <a:br>
              <a:rPr lang="en-GB" sz="1950" b="1" dirty="0">
                <a:latin typeface="Arial Black" panose="020B0604020202020204" pitchFamily="34" charset="0"/>
                <a:ea typeface="Helvetica Neue" panose="02000503000000020004" pitchFamily="2" charset="0"/>
                <a:cs typeface="Arial Black" panose="020B0604020202020204" pitchFamily="34" charset="0"/>
              </a:rPr>
            </a:br>
            <a:r>
              <a:rPr lang="en-GB" sz="1950" b="1" dirty="0">
                <a:latin typeface="Arial Black" panose="020B0604020202020204" pitchFamily="34" charset="0"/>
                <a:ea typeface="Helvetica Neue" panose="02000503000000020004" pitchFamily="2" charset="0"/>
                <a:cs typeface="Arial Black" panose="020B0604020202020204" pitchFamily="34" charset="0"/>
              </a:rPr>
              <a:t>lives every </a:t>
            </a:r>
            <a:br>
              <a:rPr lang="en-GB" sz="1950" b="1" dirty="0">
                <a:latin typeface="Arial Black" panose="020B0604020202020204" pitchFamily="34" charset="0"/>
                <a:ea typeface="Helvetica Neue" panose="02000503000000020004" pitchFamily="2" charset="0"/>
                <a:cs typeface="Arial Black" panose="020B0604020202020204" pitchFamily="34" charset="0"/>
              </a:rPr>
            </a:br>
            <a:r>
              <a:rPr lang="en-GB" sz="1950" b="1" dirty="0">
                <a:latin typeface="Arial Black" panose="020B0604020202020204" pitchFamily="34" charset="0"/>
                <a:ea typeface="Helvetica Neue" panose="02000503000000020004" pitchFamily="2" charset="0"/>
                <a:cs typeface="Arial Black" panose="020B0604020202020204" pitchFamily="34" charset="0"/>
              </a:rPr>
              <a:t>year?</a:t>
            </a:r>
            <a:endParaRPr lang="en-US" sz="1950" b="1" dirty="0">
              <a:latin typeface="Arial Black" panose="020B0604020202020204" pitchFamily="34" charset="0"/>
              <a:ea typeface="Helvetica Neue" panose="02000503000000020004" pitchFamily="2" charset="0"/>
              <a:cs typeface="Arial Black" panose="020B0604020202020204" pitchFamily="34" charset="0"/>
            </a:endParaRPr>
          </a:p>
        </p:txBody>
      </p:sp>
      <p:pic>
        <p:nvPicPr>
          <p:cNvPr id="25" name="Picture 24" descr="Graphical user interface&#10;&#10;Description automatically generated with medium confidence">
            <a:extLst>
              <a:ext uri="{FF2B5EF4-FFF2-40B4-BE49-F238E27FC236}">
                <a16:creationId xmlns:a16="http://schemas.microsoft.com/office/drawing/2014/main" id="{ED0DF73F-45BE-CF4E-9C13-377FA366A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8" y="397263"/>
            <a:ext cx="7489415" cy="2297888"/>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D572ED5F-C99E-6040-BAFF-E568D4B46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485" y="3308088"/>
            <a:ext cx="7489415" cy="2223661"/>
          </a:xfrm>
          <a:prstGeom prst="rect">
            <a:avLst/>
          </a:prstGeom>
        </p:spPr>
      </p:pic>
      <p:sp>
        <p:nvSpPr>
          <p:cNvPr id="14" name="TextBox 13">
            <a:extLst>
              <a:ext uri="{FF2B5EF4-FFF2-40B4-BE49-F238E27FC236}">
                <a16:creationId xmlns:a16="http://schemas.microsoft.com/office/drawing/2014/main" id="{0C804E52-5CB2-8341-8D73-7039A6887712}"/>
              </a:ext>
            </a:extLst>
          </p:cNvPr>
          <p:cNvSpPr txBox="1"/>
          <p:nvPr/>
        </p:nvSpPr>
        <p:spPr>
          <a:xfrm>
            <a:off x="647087" y="556813"/>
            <a:ext cx="1783958" cy="707886"/>
          </a:xfrm>
          <a:prstGeom prst="rect">
            <a:avLst/>
          </a:prstGeom>
          <a:noFill/>
        </p:spPr>
        <p:txBody>
          <a:bodyPr wrap="square" rtlCol="0">
            <a:spAutoFit/>
          </a:bodyPr>
          <a:lstStyle/>
          <a:p>
            <a:pPr>
              <a:spcAft>
                <a:spcPts val="200"/>
              </a:spcAft>
            </a:pPr>
            <a:r>
              <a:rPr lang="en-US" sz="4000" b="1" dirty="0">
                <a:solidFill>
                  <a:schemeClr val="bg1"/>
                </a:solidFill>
                <a:latin typeface="Arial Black" panose="020B0604020202020204" pitchFamily="34" charset="0"/>
                <a:ea typeface="Helvetica Neue" panose="02000503000000020004" pitchFamily="2" charset="0"/>
                <a:cs typeface="Arial Black" panose="020B0604020202020204" pitchFamily="34" charset="0"/>
              </a:rPr>
              <a:t>A.  </a:t>
            </a:r>
            <a:endParaRPr lang="en-US" sz="4000" b="1" dirty="0">
              <a:solidFill>
                <a:schemeClr val="bg1"/>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D4FE5455-6939-8D42-AB2F-BA417E8CDAC3}"/>
              </a:ext>
            </a:extLst>
          </p:cNvPr>
          <p:cNvSpPr txBox="1"/>
          <p:nvPr/>
        </p:nvSpPr>
        <p:spPr>
          <a:xfrm>
            <a:off x="4440394" y="562524"/>
            <a:ext cx="1783958" cy="707886"/>
          </a:xfrm>
          <a:prstGeom prst="rect">
            <a:avLst/>
          </a:prstGeom>
          <a:noFill/>
        </p:spPr>
        <p:txBody>
          <a:bodyPr wrap="square" rtlCol="0">
            <a:spAutoFit/>
          </a:bodyPr>
          <a:lstStyle/>
          <a:p>
            <a:pPr>
              <a:spcAft>
                <a:spcPts val="200"/>
              </a:spcAft>
            </a:pPr>
            <a:r>
              <a:rPr lang="en-US" sz="4000" b="1" dirty="0">
                <a:solidFill>
                  <a:schemeClr val="bg1"/>
                </a:solidFill>
                <a:latin typeface="Arial Black" panose="020B0604020202020204" pitchFamily="34" charset="0"/>
                <a:ea typeface="Helvetica Neue" panose="02000503000000020004" pitchFamily="2" charset="0"/>
                <a:cs typeface="Arial Black" panose="020B0604020202020204" pitchFamily="34" charset="0"/>
              </a:rPr>
              <a:t>B.  </a:t>
            </a:r>
            <a:endParaRPr lang="en-US" sz="4000" b="1" dirty="0">
              <a:solidFill>
                <a:schemeClr val="bg1"/>
              </a:solidFill>
              <a:latin typeface="Arial Black" panose="020B0604020202020204" pitchFamily="34" charset="0"/>
              <a:cs typeface="Arial Black" panose="020B0604020202020204" pitchFamily="34" charset="0"/>
            </a:endParaRPr>
          </a:p>
        </p:txBody>
      </p:sp>
      <p:sp>
        <p:nvSpPr>
          <p:cNvPr id="18" name="TextBox 17">
            <a:extLst>
              <a:ext uri="{FF2B5EF4-FFF2-40B4-BE49-F238E27FC236}">
                <a16:creationId xmlns:a16="http://schemas.microsoft.com/office/drawing/2014/main" id="{03493264-2CD7-5447-8380-33328E4C2E03}"/>
              </a:ext>
            </a:extLst>
          </p:cNvPr>
          <p:cNvSpPr txBox="1"/>
          <p:nvPr/>
        </p:nvSpPr>
        <p:spPr>
          <a:xfrm>
            <a:off x="8327615" y="3437749"/>
            <a:ext cx="1783958" cy="707886"/>
          </a:xfrm>
          <a:prstGeom prst="rect">
            <a:avLst/>
          </a:prstGeom>
          <a:noFill/>
        </p:spPr>
        <p:txBody>
          <a:bodyPr wrap="square" rtlCol="0">
            <a:spAutoFit/>
          </a:bodyPr>
          <a:lstStyle/>
          <a:p>
            <a:pPr>
              <a:spcAft>
                <a:spcPts val="200"/>
              </a:spcAft>
            </a:pPr>
            <a:r>
              <a:rPr lang="en-US" sz="4000" b="1" dirty="0">
                <a:solidFill>
                  <a:schemeClr val="bg1"/>
                </a:solidFill>
                <a:latin typeface="Arial Black" panose="020B0604020202020204" pitchFamily="34" charset="0"/>
                <a:ea typeface="Helvetica Neue" panose="02000503000000020004" pitchFamily="2" charset="0"/>
                <a:cs typeface="Arial Black" panose="020B0604020202020204" pitchFamily="34" charset="0"/>
              </a:rPr>
              <a:t>D.  </a:t>
            </a:r>
            <a:endParaRPr lang="en-US" sz="4000" b="1" dirty="0">
              <a:solidFill>
                <a:schemeClr val="bg1"/>
              </a:solidFill>
              <a:latin typeface="Arial Black" panose="020B0604020202020204" pitchFamily="34" charset="0"/>
              <a:cs typeface="Arial Black" panose="020B0604020202020204" pitchFamily="34" charset="0"/>
            </a:endParaRPr>
          </a:p>
        </p:txBody>
      </p:sp>
      <p:sp>
        <p:nvSpPr>
          <p:cNvPr id="17" name="TextBox 16">
            <a:extLst>
              <a:ext uri="{FF2B5EF4-FFF2-40B4-BE49-F238E27FC236}">
                <a16:creationId xmlns:a16="http://schemas.microsoft.com/office/drawing/2014/main" id="{A77F7B80-67F0-7740-A68B-50C3FD2C0545}"/>
              </a:ext>
            </a:extLst>
          </p:cNvPr>
          <p:cNvSpPr txBox="1"/>
          <p:nvPr/>
        </p:nvSpPr>
        <p:spPr>
          <a:xfrm>
            <a:off x="4474607" y="3437749"/>
            <a:ext cx="1783958" cy="707886"/>
          </a:xfrm>
          <a:prstGeom prst="rect">
            <a:avLst/>
          </a:prstGeom>
          <a:noFill/>
        </p:spPr>
        <p:txBody>
          <a:bodyPr wrap="square" rtlCol="0">
            <a:spAutoFit/>
          </a:bodyPr>
          <a:lstStyle/>
          <a:p>
            <a:pPr>
              <a:spcAft>
                <a:spcPts val="200"/>
              </a:spcAft>
            </a:pPr>
            <a:r>
              <a:rPr lang="en-US" sz="4000" b="1" dirty="0">
                <a:solidFill>
                  <a:schemeClr val="bg1"/>
                </a:solidFill>
                <a:latin typeface="Arial Black" panose="020B0604020202020204" pitchFamily="34" charset="0"/>
                <a:ea typeface="Helvetica Neue" panose="02000503000000020004" pitchFamily="2" charset="0"/>
                <a:cs typeface="Arial Black" panose="020B0604020202020204" pitchFamily="34" charset="0"/>
              </a:rPr>
              <a:t>C.  </a:t>
            </a:r>
            <a:endParaRPr lang="en-US" sz="4000" b="1"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475852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59940-0C0A-B34D-A24A-1525FD9E692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D3718BF-A262-104B-82A0-0BADDBF218F6}"/>
              </a:ext>
            </a:extLst>
          </p:cNvPr>
          <p:cNvSpPr>
            <a:spLocks noGrp="1"/>
          </p:cNvSpPr>
          <p:nvPr>
            <p:ph idx="1"/>
          </p:nvPr>
        </p:nvSpPr>
        <p:spPr/>
        <p:txBody>
          <a:bodyPr/>
          <a:lstStyle/>
          <a:p>
            <a:endParaRPr lang="en-US"/>
          </a:p>
        </p:txBody>
      </p:sp>
      <p:sp>
        <p:nvSpPr>
          <p:cNvPr id="7" name="Rectangle 6">
            <a:extLst>
              <a:ext uri="{FF2B5EF4-FFF2-40B4-BE49-F238E27FC236}">
                <a16:creationId xmlns:a16="http://schemas.microsoft.com/office/drawing/2014/main" id="{E994A6AF-4DD6-4347-B7EE-0DAE5B36AE15}"/>
              </a:ext>
            </a:extLst>
          </p:cNvPr>
          <p:cNvSpPr/>
          <p:nvPr/>
        </p:nvSpPr>
        <p:spPr>
          <a:xfrm>
            <a:off x="0" y="0"/>
            <a:ext cx="12192000" cy="6858000"/>
          </a:xfrm>
          <a:prstGeom prst="rect">
            <a:avLst/>
          </a:prstGeom>
          <a:solidFill>
            <a:srgbClr val="FFA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E442A3C-50C1-2B4F-8412-2541CA57A0DC}"/>
              </a:ext>
            </a:extLst>
          </p:cNvPr>
          <p:cNvSpPr/>
          <p:nvPr/>
        </p:nvSpPr>
        <p:spPr>
          <a:xfrm>
            <a:off x="517358" y="439986"/>
            <a:ext cx="5690937" cy="800219"/>
          </a:xfrm>
          <a:prstGeom prst="rect">
            <a:avLst/>
          </a:prstGeom>
        </p:spPr>
        <p:txBody>
          <a:bodyPr wrap="square">
            <a:spAutoFit/>
          </a:bodyPr>
          <a:lstStyle/>
          <a:p>
            <a:r>
              <a:rPr lang="en-US" sz="2800" b="1" dirty="0">
                <a:latin typeface="Arial" panose="020B0604020202020204" pitchFamily="34" charset="0"/>
                <a:ea typeface="Helvetica Neue" panose="02000503000000020004" pitchFamily="2" charset="0"/>
                <a:cs typeface="Arial" panose="020B0604020202020204" pitchFamily="34" charset="0"/>
              </a:rPr>
              <a:t>Answer: Vaccinations</a:t>
            </a:r>
          </a:p>
          <a:p>
            <a:endParaRPr lang="en-US" dirty="0"/>
          </a:p>
        </p:txBody>
      </p:sp>
      <p:pic>
        <p:nvPicPr>
          <p:cNvPr id="8" name="Picture 7" descr="Icon&#10;&#10;Description automatically generated with low confidence">
            <a:extLst>
              <a:ext uri="{FF2B5EF4-FFF2-40B4-BE49-F238E27FC236}">
                <a16:creationId xmlns:a16="http://schemas.microsoft.com/office/drawing/2014/main" id="{7058BF73-F715-8742-BE9F-01447B6FE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7096" y="-394282"/>
            <a:ext cx="27306964" cy="15360167"/>
          </a:xfrm>
          <a:prstGeom prst="rect">
            <a:avLst/>
          </a:prstGeom>
        </p:spPr>
      </p:pic>
      <p:sp>
        <p:nvSpPr>
          <p:cNvPr id="4" name="TextBox 3">
            <a:extLst>
              <a:ext uri="{FF2B5EF4-FFF2-40B4-BE49-F238E27FC236}">
                <a16:creationId xmlns:a16="http://schemas.microsoft.com/office/drawing/2014/main" id="{63DEB020-0C35-974E-9C54-9E706DC59F34}"/>
              </a:ext>
            </a:extLst>
          </p:cNvPr>
          <p:cNvSpPr txBox="1"/>
          <p:nvPr/>
        </p:nvSpPr>
        <p:spPr>
          <a:xfrm>
            <a:off x="6544788" y="2793275"/>
            <a:ext cx="5880735" cy="2769989"/>
          </a:xfrm>
          <a:prstGeom prst="rect">
            <a:avLst/>
          </a:prstGeom>
          <a:noFill/>
        </p:spPr>
        <p:txBody>
          <a:bodyPr wrap="square" rtlCol="0">
            <a:spAutoFit/>
          </a:bodyPr>
          <a:lstStyle/>
          <a:p>
            <a:pPr algn="ctr"/>
            <a:r>
              <a:rPr lang="en-US" sz="2600" b="1" dirty="0">
                <a:latin typeface="Arial Black" panose="020B0604020202020204" pitchFamily="34" charset="0"/>
                <a:ea typeface="Helvetica Neue Light" panose="02000403000000020004" pitchFamily="2" charset="0"/>
                <a:cs typeface="Arial Black" panose="020B0604020202020204" pitchFamily="34" charset="0"/>
              </a:rPr>
              <a:t>The World </a:t>
            </a:r>
            <a:br>
              <a:rPr lang="en-US" sz="2600" b="1" dirty="0">
                <a:latin typeface="Arial Black" panose="020B0604020202020204" pitchFamily="34" charset="0"/>
                <a:ea typeface="Helvetica Neue Light" panose="02000403000000020004" pitchFamily="2" charset="0"/>
                <a:cs typeface="Arial Black" panose="020B0604020202020204" pitchFamily="34" charset="0"/>
              </a:rPr>
            </a:br>
            <a:r>
              <a:rPr lang="en-US" sz="2600" b="1" dirty="0">
                <a:latin typeface="Arial Black" panose="020B0604020202020204" pitchFamily="34" charset="0"/>
                <a:ea typeface="Helvetica Neue Light" panose="02000403000000020004" pitchFamily="2" charset="0"/>
                <a:cs typeface="Arial Black" panose="020B0604020202020204" pitchFamily="34" charset="0"/>
              </a:rPr>
              <a:t>Health Organization </a:t>
            </a:r>
            <a:br>
              <a:rPr lang="en-US" sz="2600" b="1" dirty="0">
                <a:latin typeface="Arial Black" panose="020B0604020202020204" pitchFamily="34" charset="0"/>
                <a:ea typeface="Helvetica Neue Light" panose="02000403000000020004" pitchFamily="2" charset="0"/>
                <a:cs typeface="Arial Black" panose="020B0604020202020204" pitchFamily="34" charset="0"/>
              </a:rPr>
            </a:br>
            <a:r>
              <a:rPr lang="en-US" sz="2600" b="1" dirty="0">
                <a:latin typeface="Arial Black" panose="020B0604020202020204" pitchFamily="34" charset="0"/>
                <a:ea typeface="Helvetica Neue Light" panose="02000403000000020004" pitchFamily="2" charset="0"/>
                <a:cs typeface="Arial Black" panose="020B0604020202020204" pitchFamily="34" charset="0"/>
              </a:rPr>
              <a:t>estimates that </a:t>
            </a:r>
            <a:br>
              <a:rPr lang="en-US" sz="2600" b="1" dirty="0">
                <a:latin typeface="Arial Black" panose="020B0604020202020204" pitchFamily="34" charset="0"/>
                <a:ea typeface="Helvetica Neue Light" panose="02000403000000020004" pitchFamily="2" charset="0"/>
                <a:cs typeface="Arial Black" panose="020B0604020202020204" pitchFamily="34" charset="0"/>
              </a:rPr>
            </a:br>
            <a:r>
              <a:rPr lang="en-US" sz="2600" b="1" dirty="0">
                <a:latin typeface="Arial Black" panose="020B0604020202020204" pitchFamily="34" charset="0"/>
                <a:ea typeface="Helvetica Neue Light" panose="02000403000000020004" pitchFamily="2" charset="0"/>
                <a:cs typeface="Arial Black" panose="020B0604020202020204" pitchFamily="34" charset="0"/>
              </a:rPr>
              <a:t>vaccinations save </a:t>
            </a:r>
            <a:br>
              <a:rPr lang="en-US" sz="2600" b="1" dirty="0">
                <a:latin typeface="Arial Black" panose="020B0604020202020204" pitchFamily="34" charset="0"/>
                <a:ea typeface="Helvetica Neue Light" panose="02000403000000020004" pitchFamily="2" charset="0"/>
                <a:cs typeface="Arial Black" panose="020B0604020202020204" pitchFamily="34" charset="0"/>
              </a:rPr>
            </a:br>
            <a:r>
              <a:rPr lang="en-US" sz="2600" b="1" dirty="0">
                <a:latin typeface="Arial Black" panose="020B0604020202020204" pitchFamily="34" charset="0"/>
                <a:ea typeface="Helvetica Neue Light" panose="02000403000000020004" pitchFamily="2" charset="0"/>
                <a:cs typeface="Arial Black" panose="020B0604020202020204" pitchFamily="34" charset="0"/>
              </a:rPr>
              <a:t>2 million lives </a:t>
            </a:r>
            <a:br>
              <a:rPr lang="en-US" sz="2600" b="1" dirty="0">
                <a:latin typeface="Arial Black" panose="020B0604020202020204" pitchFamily="34" charset="0"/>
                <a:ea typeface="Helvetica Neue Light" panose="02000403000000020004" pitchFamily="2" charset="0"/>
                <a:cs typeface="Arial Black" panose="020B0604020202020204" pitchFamily="34" charset="0"/>
              </a:rPr>
            </a:br>
            <a:r>
              <a:rPr lang="en-US" sz="2600" b="1" dirty="0">
                <a:latin typeface="Arial Black" panose="020B0604020202020204" pitchFamily="34" charset="0"/>
                <a:ea typeface="Helvetica Neue Light" panose="02000403000000020004" pitchFamily="2" charset="0"/>
                <a:cs typeface="Arial Black" panose="020B0604020202020204" pitchFamily="34" charset="0"/>
              </a:rPr>
              <a:t>a year.</a:t>
            </a:r>
          </a:p>
          <a:p>
            <a:endParaRPr lang="en-US" dirty="0"/>
          </a:p>
        </p:txBody>
      </p:sp>
      <p:pic>
        <p:nvPicPr>
          <p:cNvPr id="9" name="Picture 8" descr="Logo&#10;&#10;Description automatically generated">
            <a:extLst>
              <a:ext uri="{FF2B5EF4-FFF2-40B4-BE49-F238E27FC236}">
                <a16:creationId xmlns:a16="http://schemas.microsoft.com/office/drawing/2014/main" id="{7847A3B8-4FC7-0747-86B5-FD93CB740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17679">
            <a:off x="3161267" y="2986243"/>
            <a:ext cx="3879674" cy="3879674"/>
          </a:xfrm>
          <a:prstGeom prst="rect">
            <a:avLst/>
          </a:prstGeom>
        </p:spPr>
      </p:pic>
      <p:sp>
        <p:nvSpPr>
          <p:cNvPr id="10" name="Rectangle 9">
            <a:extLst>
              <a:ext uri="{FF2B5EF4-FFF2-40B4-BE49-F238E27FC236}">
                <a16:creationId xmlns:a16="http://schemas.microsoft.com/office/drawing/2014/main" id="{B86BDF1E-D6A8-B742-9189-3ED87F953ACD}"/>
              </a:ext>
            </a:extLst>
          </p:cNvPr>
          <p:cNvSpPr/>
          <p:nvPr/>
        </p:nvSpPr>
        <p:spPr>
          <a:xfrm>
            <a:off x="517358" y="1041823"/>
            <a:ext cx="6073013" cy="3298339"/>
          </a:xfrm>
          <a:prstGeom prst="rect">
            <a:avLst/>
          </a:prstGeom>
        </p:spPr>
        <p:txBody>
          <a:bodyPr wrap="square">
            <a:spAutoFit/>
          </a:bodyPr>
          <a:lstStyle/>
          <a:p>
            <a:pPr>
              <a:spcAft>
                <a:spcPts val="1000"/>
              </a:spcAft>
              <a:buClr>
                <a:schemeClr val="bg1"/>
              </a:buClr>
            </a:pPr>
            <a:r>
              <a:rPr lang="en-US" sz="2800" dirty="0">
                <a:latin typeface="Arial" panose="020B0604020202020204" pitchFamily="34" charset="0"/>
                <a:ea typeface="Helvetica Neue" panose="02000503000000020004" pitchFamily="2" charset="0"/>
                <a:cs typeface="Arial" panose="020B0604020202020204" pitchFamily="34" charset="0"/>
              </a:rPr>
              <a:t>All four of these measures save lives. However, </a:t>
            </a:r>
            <a:r>
              <a:rPr lang="en-US" sz="2800" b="1" dirty="0">
                <a:latin typeface="Arial" panose="020B0604020202020204" pitchFamily="34" charset="0"/>
                <a:ea typeface="Helvetica Neue" panose="02000503000000020004" pitchFamily="2" charset="0"/>
                <a:cs typeface="Arial" panose="020B0604020202020204" pitchFamily="34" charset="0"/>
              </a:rPr>
              <a:t>vaccinations</a:t>
            </a:r>
            <a:r>
              <a:rPr lang="en-US" sz="2800" dirty="0">
                <a:latin typeface="Arial" panose="020B0604020202020204" pitchFamily="34" charset="0"/>
                <a:ea typeface="Helvetica Neue" panose="02000503000000020004" pitchFamily="2" charset="0"/>
                <a:cs typeface="Arial" panose="020B0604020202020204" pitchFamily="34" charset="0"/>
              </a:rPr>
              <a:t> </a:t>
            </a:r>
            <a:br>
              <a:rPr lang="en-US" sz="2800" dirty="0">
                <a:latin typeface="Arial" panose="020B0604020202020204" pitchFamily="34" charset="0"/>
                <a:ea typeface="Helvetica Neue" panose="02000503000000020004" pitchFamily="2" charset="0"/>
                <a:cs typeface="Arial" panose="020B0604020202020204" pitchFamily="34" charset="0"/>
              </a:rPr>
            </a:br>
            <a:r>
              <a:rPr lang="en-US" sz="2800" dirty="0">
                <a:latin typeface="Arial" panose="020B0604020202020204" pitchFamily="34" charset="0"/>
                <a:ea typeface="Helvetica Neue" panose="02000503000000020004" pitchFamily="2" charset="0"/>
                <a:cs typeface="Arial" panose="020B0604020202020204" pitchFamily="34" charset="0"/>
              </a:rPr>
              <a:t>save more lives than the other </a:t>
            </a:r>
            <a:br>
              <a:rPr lang="en-US" sz="2800" dirty="0">
                <a:latin typeface="Arial" panose="020B0604020202020204" pitchFamily="34" charset="0"/>
                <a:ea typeface="Helvetica Neue" panose="02000503000000020004" pitchFamily="2" charset="0"/>
                <a:cs typeface="Arial" panose="020B0604020202020204" pitchFamily="34" charset="0"/>
              </a:rPr>
            </a:br>
            <a:r>
              <a:rPr lang="en-US" sz="2800" dirty="0">
                <a:latin typeface="Arial" panose="020B0604020202020204" pitchFamily="34" charset="0"/>
                <a:ea typeface="Helvetica Neue" panose="02000503000000020004" pitchFamily="2" charset="0"/>
                <a:cs typeface="Arial" panose="020B0604020202020204" pitchFamily="34" charset="0"/>
              </a:rPr>
              <a:t>three put together.</a:t>
            </a:r>
          </a:p>
          <a:p>
            <a:endParaRPr lang="en-US" sz="2800" dirty="0">
              <a:latin typeface="Arial" panose="020B0604020202020204" pitchFamily="34" charset="0"/>
              <a:ea typeface="Helvetica Neue" panose="02000503000000020004" pitchFamily="2" charset="0"/>
              <a:cs typeface="Arial" panose="020B0604020202020204" pitchFamily="34" charset="0"/>
            </a:endParaRPr>
          </a:p>
          <a:p>
            <a:endParaRPr lang="en-US" dirty="0">
              <a:latin typeface="Helvetica Neue Medium" panose="02000503000000020004" pitchFamily="2" charset="0"/>
              <a:ea typeface="Helvetica Neue Medium" panose="02000503000000020004" pitchFamily="2" charset="0"/>
              <a:cs typeface="Helvetica Neue Medium" panose="02000503000000020004" pitchFamily="2" charset="0"/>
            </a:endParaRPr>
          </a:p>
          <a:p>
            <a:endParaRPr lang="en-US" sz="2400" dirty="0">
              <a:latin typeface="Helvetica Neue Light" panose="02000403000000020004" pitchFamily="2" charset="0"/>
              <a:ea typeface="Helvetica Neue Light" panose="02000403000000020004" pitchFamily="2" charset="0"/>
              <a:cs typeface="Helvetica Neue Medium" panose="02000503000000020004" pitchFamily="2" charset="0"/>
            </a:endParaRPr>
          </a:p>
          <a:p>
            <a:endParaRPr lang="en-US" dirty="0"/>
          </a:p>
        </p:txBody>
      </p:sp>
    </p:spTree>
    <p:extLst>
      <p:ext uri="{BB962C8B-B14F-4D97-AF65-F5344CB8AC3E}">
        <p14:creationId xmlns:p14="http://schemas.microsoft.com/office/powerpoint/2010/main" val="183347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0" end="0"/>
                                            </p:txEl>
                                          </p:spTgt>
                                        </p:tgtEl>
                                      </p:cBhvr>
                                    </p:animEffect>
                                    <p:animScale>
                                      <p:cBhvr>
                                        <p:cTn id="7" dur="250" autoRev="1" fill="hold"/>
                                        <p:tgtEl>
                                          <p:spTgt spid="6">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606CB-7784-A947-B406-5DC76826D48D}"/>
              </a:ext>
            </a:extLst>
          </p:cNvPr>
          <p:cNvSpPr/>
          <p:nvPr/>
        </p:nvSpPr>
        <p:spPr>
          <a:xfrm>
            <a:off x="0" y="0"/>
            <a:ext cx="12192000" cy="6858000"/>
          </a:xfrm>
          <a:prstGeom prst="rect">
            <a:avLst/>
          </a:prstGeom>
          <a:solidFill>
            <a:srgbClr val="27B0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logo&#10;&#10;Description automatically generated">
            <a:extLst>
              <a:ext uri="{FF2B5EF4-FFF2-40B4-BE49-F238E27FC236}">
                <a16:creationId xmlns:a16="http://schemas.microsoft.com/office/drawing/2014/main" id="{A8FB82D7-B70F-9D4D-B132-E93BDBFA5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6584">
            <a:off x="904843" y="3949702"/>
            <a:ext cx="2206432" cy="2206432"/>
          </a:xfrm>
          <a:prstGeom prst="rect">
            <a:avLst/>
          </a:prstGeom>
        </p:spPr>
      </p:pic>
      <p:pic>
        <p:nvPicPr>
          <p:cNvPr id="12" name="Picture 11" descr="A picture containing text, indoor, person&#10;&#10;Description automatically generated">
            <a:extLst>
              <a:ext uri="{FF2B5EF4-FFF2-40B4-BE49-F238E27FC236}">
                <a16:creationId xmlns:a16="http://schemas.microsoft.com/office/drawing/2014/main" id="{D1470CE1-B79C-AE42-B9C1-BA30829C33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7670" y="583636"/>
            <a:ext cx="6946945" cy="3531134"/>
          </a:xfrm>
          <a:prstGeom prst="rect">
            <a:avLst/>
          </a:prstGeom>
          <a:ln w="38100">
            <a:solidFill>
              <a:schemeClr val="bg1"/>
            </a:solidFill>
          </a:ln>
        </p:spPr>
      </p:pic>
      <p:sp>
        <p:nvSpPr>
          <p:cNvPr id="13" name="TextBox 12">
            <a:extLst>
              <a:ext uri="{FF2B5EF4-FFF2-40B4-BE49-F238E27FC236}">
                <a16:creationId xmlns:a16="http://schemas.microsoft.com/office/drawing/2014/main" id="{9679369F-C0B7-714F-9E54-7CDF58C12EA9}"/>
              </a:ext>
            </a:extLst>
          </p:cNvPr>
          <p:cNvSpPr txBox="1"/>
          <p:nvPr/>
        </p:nvSpPr>
        <p:spPr>
          <a:xfrm rot="16200000">
            <a:off x="10965235" y="3168615"/>
            <a:ext cx="1873404" cy="246221"/>
          </a:xfrm>
          <a:prstGeom prst="rect">
            <a:avLst/>
          </a:prstGeom>
          <a:noFill/>
        </p:spPr>
        <p:txBody>
          <a:bodyPr wrap="square" rtlCol="0">
            <a:spAutoFit/>
          </a:bodyPr>
          <a:lstStyle/>
          <a:p>
            <a:r>
              <a:rPr lang="en-US" sz="1000" dirty="0">
                <a:latin typeface="Helvetica Neue Light" panose="02000403000000020004" pitchFamily="2" charset="0"/>
                <a:ea typeface="Helvetica Neue Light" panose="02000403000000020004" pitchFamily="2" charset="0"/>
                <a:cs typeface="Helvetica Neue" panose="02000503000000020004" pitchFamily="2" charset="0"/>
              </a:rPr>
              <a:t>© BBC News</a:t>
            </a:r>
          </a:p>
        </p:txBody>
      </p:sp>
      <p:pic>
        <p:nvPicPr>
          <p:cNvPr id="18" name="Picture 17" descr="A picture containing logo&#10;&#10;Description automatically generated">
            <a:extLst>
              <a:ext uri="{FF2B5EF4-FFF2-40B4-BE49-F238E27FC236}">
                <a16:creationId xmlns:a16="http://schemas.microsoft.com/office/drawing/2014/main" id="{174D9383-A0DB-C945-AC16-957A170C5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9542" y="0"/>
            <a:ext cx="10214041" cy="5745398"/>
          </a:xfrm>
          <a:prstGeom prst="rect">
            <a:avLst/>
          </a:prstGeom>
        </p:spPr>
      </p:pic>
      <p:sp>
        <p:nvSpPr>
          <p:cNvPr id="2" name="Title 1">
            <a:extLst>
              <a:ext uri="{FF2B5EF4-FFF2-40B4-BE49-F238E27FC236}">
                <a16:creationId xmlns:a16="http://schemas.microsoft.com/office/drawing/2014/main" id="{ABBD9630-998A-4869-9737-CB2B28A9E6CB}"/>
              </a:ext>
            </a:extLst>
          </p:cNvPr>
          <p:cNvSpPr>
            <a:spLocks noGrp="1"/>
          </p:cNvSpPr>
          <p:nvPr>
            <p:ph type="title"/>
          </p:nvPr>
        </p:nvSpPr>
        <p:spPr>
          <a:xfrm>
            <a:off x="428880" y="389898"/>
            <a:ext cx="5376000" cy="1477328"/>
          </a:xfrm>
        </p:spPr>
        <p:txBody>
          <a:bodyPr>
            <a:noAutofit/>
          </a:bodyPr>
          <a:lstStyle/>
          <a:p>
            <a:pPr>
              <a:lnSpc>
                <a:spcPct val="100000"/>
              </a:lnSpc>
            </a:pPr>
            <a:r>
              <a:rPr lang="en-GB" sz="2100" b="1" dirty="0">
                <a:latin typeface="Arial" panose="020B0604020202020204" pitchFamily="34" charset="0"/>
                <a:ea typeface="Helvetica Neue" panose="02000503000000020004" pitchFamily="2" charset="0"/>
                <a:cs typeface="Arial" panose="020B0604020202020204" pitchFamily="34" charset="0"/>
              </a:rPr>
              <a:t>Margaret Keenan </a:t>
            </a:r>
            <a:r>
              <a:rPr lang="en-GB" sz="2100" dirty="0">
                <a:latin typeface="Arial" panose="020B0604020202020204" pitchFamily="34" charset="0"/>
                <a:ea typeface="Helvetica Neue Light" panose="02000403000000020004" pitchFamily="2" charset="0"/>
                <a:cs typeface="Arial" panose="020B0604020202020204" pitchFamily="34" charset="0"/>
              </a:rPr>
              <a:t>was the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first person in the world to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receive a COVID-19 vaccine </a:t>
            </a:r>
            <a:br>
              <a:rPr lang="en-GB" sz="2100" dirty="0">
                <a:latin typeface="Arial" panose="020B0604020202020204" pitchFamily="34" charset="0"/>
                <a:ea typeface="Helvetica Neue Light" panose="02000403000000020004" pitchFamily="2" charset="0"/>
                <a:cs typeface="Arial" panose="020B0604020202020204" pitchFamily="34" charset="0"/>
              </a:rPr>
            </a:br>
            <a:r>
              <a:rPr lang="en-GB" sz="2100" dirty="0">
                <a:latin typeface="Arial" panose="020B0604020202020204" pitchFamily="34" charset="0"/>
                <a:ea typeface="Helvetica Neue Light" panose="02000403000000020004" pitchFamily="2" charset="0"/>
                <a:cs typeface="Arial" panose="020B0604020202020204" pitchFamily="34" charset="0"/>
              </a:rPr>
              <a:t>on 8</a:t>
            </a:r>
            <a:r>
              <a:rPr lang="en-GB" sz="2100" baseline="30000" dirty="0">
                <a:latin typeface="Arial" panose="020B0604020202020204" pitchFamily="34" charset="0"/>
                <a:ea typeface="Helvetica Neue Light" panose="02000403000000020004" pitchFamily="2" charset="0"/>
                <a:cs typeface="Arial" panose="020B0604020202020204" pitchFamily="34" charset="0"/>
              </a:rPr>
              <a:t>th</a:t>
            </a:r>
            <a:r>
              <a:rPr lang="en-GB" sz="2100" dirty="0">
                <a:latin typeface="Arial" panose="020B0604020202020204" pitchFamily="34" charset="0"/>
                <a:ea typeface="Helvetica Neue Light" panose="02000403000000020004" pitchFamily="2" charset="0"/>
                <a:cs typeface="Arial" panose="020B0604020202020204" pitchFamily="34" charset="0"/>
              </a:rPr>
              <a:t> December 2020.</a:t>
            </a:r>
          </a:p>
        </p:txBody>
      </p:sp>
      <p:sp>
        <p:nvSpPr>
          <p:cNvPr id="3" name="Content Placeholder 2">
            <a:extLst>
              <a:ext uri="{FF2B5EF4-FFF2-40B4-BE49-F238E27FC236}">
                <a16:creationId xmlns:a16="http://schemas.microsoft.com/office/drawing/2014/main" id="{2B1FD717-99CB-46AE-B4A7-2A8A3AC53C2F}"/>
              </a:ext>
            </a:extLst>
          </p:cNvPr>
          <p:cNvSpPr>
            <a:spLocks noGrp="1"/>
          </p:cNvSpPr>
          <p:nvPr>
            <p:ph idx="1"/>
          </p:nvPr>
        </p:nvSpPr>
        <p:spPr>
          <a:xfrm>
            <a:off x="778449" y="2379722"/>
            <a:ext cx="5529164" cy="2484972"/>
          </a:xfrm>
        </p:spPr>
        <p:txBody>
          <a:bodyPr>
            <a:normAutofit/>
          </a:bodyPr>
          <a:lstStyle/>
          <a:p>
            <a:pPr marL="0" indent="0">
              <a:lnSpc>
                <a:spcPct val="110000"/>
              </a:lnSpc>
              <a:spcBef>
                <a:spcPts val="0"/>
              </a:spcBef>
              <a:buNone/>
            </a:pPr>
            <a:r>
              <a:rPr lang="en-GB" sz="2000" b="1" dirty="0">
                <a:latin typeface="Arial Black" panose="020B0604020202020204" pitchFamily="34" charset="0"/>
                <a:ea typeface="Helvetica Neue" panose="02000503000000020004" pitchFamily="2" charset="0"/>
                <a:cs typeface="Arial Black" panose="020B0604020202020204" pitchFamily="34" charset="0"/>
              </a:rPr>
              <a:t>If your GP offered </a:t>
            </a:r>
            <a:br>
              <a:rPr lang="en-GB" sz="2000" b="1" dirty="0">
                <a:latin typeface="Arial Black" panose="020B0604020202020204" pitchFamily="34" charset="0"/>
                <a:ea typeface="Helvetica Neue" panose="02000503000000020004" pitchFamily="2" charset="0"/>
                <a:cs typeface="Arial Black" panose="020B0604020202020204" pitchFamily="34" charset="0"/>
              </a:rPr>
            </a:br>
            <a:r>
              <a:rPr lang="en-GB" sz="2000" b="1" dirty="0">
                <a:latin typeface="Arial Black" panose="020B0604020202020204" pitchFamily="34" charset="0"/>
                <a:ea typeface="Helvetica Neue" panose="02000503000000020004" pitchFamily="2" charset="0"/>
                <a:cs typeface="Arial Black" panose="020B0604020202020204" pitchFamily="34" charset="0"/>
              </a:rPr>
              <a:t>you the vaccine for </a:t>
            </a:r>
            <a:br>
              <a:rPr lang="en-GB" sz="2000" b="1" dirty="0">
                <a:latin typeface="Arial Black" panose="020B0604020202020204" pitchFamily="34" charset="0"/>
                <a:ea typeface="Helvetica Neue" panose="02000503000000020004" pitchFamily="2" charset="0"/>
                <a:cs typeface="Arial Black" panose="020B0604020202020204" pitchFamily="34" charset="0"/>
              </a:rPr>
            </a:br>
            <a:r>
              <a:rPr lang="en-GB" sz="2000" b="1" dirty="0">
                <a:latin typeface="Arial Black" panose="020B0604020202020204" pitchFamily="34" charset="0"/>
                <a:ea typeface="Helvetica Neue" panose="02000503000000020004" pitchFamily="2" charset="0"/>
                <a:cs typeface="Arial Black" panose="020B0604020202020204" pitchFamily="34" charset="0"/>
              </a:rPr>
              <a:t>COVID-19 today, </a:t>
            </a:r>
            <a:br>
              <a:rPr lang="en-GB" sz="2000" b="1" dirty="0">
                <a:latin typeface="Arial Black" panose="020B0604020202020204" pitchFamily="34" charset="0"/>
                <a:ea typeface="Helvetica Neue" panose="02000503000000020004" pitchFamily="2" charset="0"/>
                <a:cs typeface="Arial Black" panose="020B0604020202020204" pitchFamily="34" charset="0"/>
              </a:rPr>
            </a:br>
            <a:r>
              <a:rPr lang="en-GB" sz="2000" b="1" dirty="0">
                <a:latin typeface="Arial Black" panose="020B0604020202020204" pitchFamily="34" charset="0"/>
                <a:ea typeface="Helvetica Neue" panose="02000503000000020004" pitchFamily="2" charset="0"/>
                <a:cs typeface="Arial Black" panose="020B0604020202020204" pitchFamily="34" charset="0"/>
              </a:rPr>
              <a:t>would you take it?</a:t>
            </a:r>
          </a:p>
        </p:txBody>
      </p:sp>
      <p:pic>
        <p:nvPicPr>
          <p:cNvPr id="9" name="Picture 8" descr="Logo&#10;&#10;Description automatically generated with medium confidence">
            <a:extLst>
              <a:ext uri="{FF2B5EF4-FFF2-40B4-BE49-F238E27FC236}">
                <a16:creationId xmlns:a16="http://schemas.microsoft.com/office/drawing/2014/main" id="{0F051564-8499-F34F-9011-55ABC1E96D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18838">
            <a:off x="5931184" y="4902246"/>
            <a:ext cx="2009730" cy="2009730"/>
          </a:xfrm>
          <a:prstGeom prst="rect">
            <a:avLst/>
          </a:prstGeom>
        </p:spPr>
      </p:pic>
      <p:pic>
        <p:nvPicPr>
          <p:cNvPr id="15" name="Picture 14" descr="Shape&#10;&#10;Description automatically generated">
            <a:extLst>
              <a:ext uri="{FF2B5EF4-FFF2-40B4-BE49-F238E27FC236}">
                <a16:creationId xmlns:a16="http://schemas.microsoft.com/office/drawing/2014/main" id="{5FC26981-CB71-C348-A7BE-03F1EFBA1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4355" y="4205820"/>
            <a:ext cx="4406088" cy="2482753"/>
          </a:xfrm>
          <a:prstGeom prst="rect">
            <a:avLst/>
          </a:prstGeom>
        </p:spPr>
      </p:pic>
      <p:sp>
        <p:nvSpPr>
          <p:cNvPr id="16" name="Content Placeholder 2">
            <a:extLst>
              <a:ext uri="{FF2B5EF4-FFF2-40B4-BE49-F238E27FC236}">
                <a16:creationId xmlns:a16="http://schemas.microsoft.com/office/drawing/2014/main" id="{3E1AC78F-AC85-8047-AFD5-FE2550BCBE5F}"/>
              </a:ext>
            </a:extLst>
          </p:cNvPr>
          <p:cNvSpPr txBox="1">
            <a:spLocks/>
          </p:cNvSpPr>
          <p:nvPr/>
        </p:nvSpPr>
        <p:spPr>
          <a:xfrm>
            <a:off x="8558131" y="4793261"/>
            <a:ext cx="5529164" cy="24849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GB" sz="2000" b="1" dirty="0">
                <a:latin typeface="Arial Black" panose="020B0604020202020204" pitchFamily="34" charset="0"/>
                <a:ea typeface="Helvetica Neue" panose="02000503000000020004" pitchFamily="2" charset="0"/>
                <a:cs typeface="Arial Black" panose="020B0604020202020204" pitchFamily="34" charset="0"/>
              </a:rPr>
              <a:t>Do you know </a:t>
            </a:r>
            <a:br>
              <a:rPr lang="en-GB" sz="2000" b="1" dirty="0">
                <a:latin typeface="Arial Black" panose="020B0604020202020204" pitchFamily="34" charset="0"/>
                <a:ea typeface="Helvetica Neue" panose="02000503000000020004" pitchFamily="2" charset="0"/>
                <a:cs typeface="Arial Black" panose="020B0604020202020204" pitchFamily="34" charset="0"/>
              </a:rPr>
            </a:br>
            <a:r>
              <a:rPr lang="en-GB" sz="2000" b="1" dirty="0">
                <a:latin typeface="Arial Black" panose="020B0604020202020204" pitchFamily="34" charset="0"/>
                <a:ea typeface="Helvetica Neue" panose="02000503000000020004" pitchFamily="2" charset="0"/>
                <a:cs typeface="Arial Black" panose="020B0604020202020204" pitchFamily="34" charset="0"/>
              </a:rPr>
              <a:t>someone who </a:t>
            </a:r>
            <a:br>
              <a:rPr lang="en-GB" sz="2000" b="1" dirty="0">
                <a:latin typeface="Arial Black" panose="020B0604020202020204" pitchFamily="34" charset="0"/>
                <a:ea typeface="Helvetica Neue" panose="02000503000000020004" pitchFamily="2" charset="0"/>
                <a:cs typeface="Arial Black" panose="020B0604020202020204" pitchFamily="34" charset="0"/>
              </a:rPr>
            </a:br>
            <a:r>
              <a:rPr lang="en-GB" sz="2000" b="1" dirty="0">
                <a:latin typeface="Arial Black" panose="020B0604020202020204" pitchFamily="34" charset="0"/>
                <a:ea typeface="Helvetica Neue" panose="02000503000000020004" pitchFamily="2" charset="0"/>
                <a:cs typeface="Arial Black" panose="020B0604020202020204" pitchFamily="34" charset="0"/>
              </a:rPr>
              <a:t>has received the </a:t>
            </a:r>
            <a:br>
              <a:rPr lang="en-GB" sz="2000" b="1" dirty="0">
                <a:latin typeface="Arial Black" panose="020B0604020202020204" pitchFamily="34" charset="0"/>
                <a:ea typeface="Helvetica Neue" panose="02000503000000020004" pitchFamily="2" charset="0"/>
                <a:cs typeface="Arial Black" panose="020B0604020202020204" pitchFamily="34" charset="0"/>
              </a:rPr>
            </a:br>
            <a:r>
              <a:rPr lang="en-GB" sz="2000" b="1" dirty="0">
                <a:latin typeface="Arial Black" panose="020B0604020202020204" pitchFamily="34" charset="0"/>
                <a:ea typeface="Helvetica Neue" panose="02000503000000020004" pitchFamily="2" charset="0"/>
                <a:cs typeface="Arial Black" panose="020B0604020202020204" pitchFamily="34" charset="0"/>
              </a:rPr>
              <a:t>COVID-19 vaccine?</a:t>
            </a:r>
          </a:p>
        </p:txBody>
      </p:sp>
    </p:spTree>
    <p:extLst>
      <p:ext uri="{BB962C8B-B14F-4D97-AF65-F5344CB8AC3E}">
        <p14:creationId xmlns:p14="http://schemas.microsoft.com/office/powerpoint/2010/main" val="77068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BC82-E445-5048-A3E7-9A3F6D2AE09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70BB9E14-DA5E-4549-BEC8-2A8F4FEF14A9}"/>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874D969D-D7F1-4342-8ADB-550C00C21ADE}"/>
              </a:ext>
            </a:extLst>
          </p:cNvPr>
          <p:cNvSpPr/>
          <p:nvPr/>
        </p:nvSpPr>
        <p:spPr>
          <a:xfrm>
            <a:off x="0" y="0"/>
            <a:ext cx="12192000" cy="6858000"/>
          </a:xfrm>
          <a:prstGeom prst="rect">
            <a:avLst/>
          </a:prstGeom>
          <a:solidFill>
            <a:srgbClr val="FFA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circle on a black background&#10;&#10;Description automatically generated with medium confidence">
            <a:extLst>
              <a:ext uri="{FF2B5EF4-FFF2-40B4-BE49-F238E27FC236}">
                <a16:creationId xmlns:a16="http://schemas.microsoft.com/office/drawing/2014/main" id="{A1F734D2-7E13-794C-8874-E13651B23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67988" y="-365125"/>
            <a:ext cx="12192000" cy="6858000"/>
          </a:xfrm>
          <a:prstGeom prst="rect">
            <a:avLst/>
          </a:prstGeom>
        </p:spPr>
      </p:pic>
      <p:pic>
        <p:nvPicPr>
          <p:cNvPr id="10" name="Picture 9" descr="Icon&#10;&#10;Description automatically generated">
            <a:extLst>
              <a:ext uri="{FF2B5EF4-FFF2-40B4-BE49-F238E27FC236}">
                <a16:creationId xmlns:a16="http://schemas.microsoft.com/office/drawing/2014/main" id="{40F9685E-D573-6F42-B4D9-C41685B50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6964" y="2152185"/>
            <a:ext cx="5314989" cy="5314989"/>
          </a:xfrm>
          <a:prstGeom prst="rect">
            <a:avLst/>
          </a:prstGeom>
        </p:spPr>
      </p:pic>
      <p:sp>
        <p:nvSpPr>
          <p:cNvPr id="11" name="TextBox 10">
            <a:extLst>
              <a:ext uri="{FF2B5EF4-FFF2-40B4-BE49-F238E27FC236}">
                <a16:creationId xmlns:a16="http://schemas.microsoft.com/office/drawing/2014/main" id="{3449B684-B1B0-5C4E-A442-698F527A2A2C}"/>
              </a:ext>
            </a:extLst>
          </p:cNvPr>
          <p:cNvSpPr txBox="1"/>
          <p:nvPr/>
        </p:nvSpPr>
        <p:spPr>
          <a:xfrm>
            <a:off x="2428642" y="1917856"/>
            <a:ext cx="5018049" cy="1384995"/>
          </a:xfrm>
          <a:prstGeom prst="rect">
            <a:avLst/>
          </a:prstGeom>
          <a:noFill/>
        </p:spPr>
        <p:txBody>
          <a:bodyPr wrap="square" rtlCol="0">
            <a:spAutoFit/>
          </a:bodyPr>
          <a:lstStyle/>
          <a:p>
            <a:r>
              <a:rPr lang="en-US" sz="4200" b="1" dirty="0">
                <a:latin typeface="Arial Black" panose="020B0604020202020204" pitchFamily="34" charset="0"/>
                <a:cs typeface="Arial Black" panose="020B0604020202020204" pitchFamily="34" charset="0"/>
              </a:rPr>
              <a:t>What is a vaccine?</a:t>
            </a:r>
          </a:p>
        </p:txBody>
      </p:sp>
    </p:spTree>
    <p:extLst>
      <p:ext uri="{BB962C8B-B14F-4D97-AF65-F5344CB8AC3E}">
        <p14:creationId xmlns:p14="http://schemas.microsoft.com/office/powerpoint/2010/main" val="42921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grpId="0" nodeType="click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6A7E7D-9906-C04D-A3DE-75124DA11DC9}"/>
              </a:ext>
            </a:extLst>
          </p:cNvPr>
          <p:cNvSpPr/>
          <p:nvPr/>
        </p:nvSpPr>
        <p:spPr>
          <a:xfrm>
            <a:off x="0" y="0"/>
            <a:ext cx="12192000" cy="6858000"/>
          </a:xfrm>
          <a:prstGeom prst="rect">
            <a:avLst/>
          </a:prstGeom>
          <a:solidFill>
            <a:srgbClr val="27B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B0ED"/>
              </a:solidFill>
              <a:highlight>
                <a:srgbClr val="00C1FF"/>
              </a:highlight>
            </a:endParaRPr>
          </a:p>
        </p:txBody>
      </p:sp>
      <p:sp>
        <p:nvSpPr>
          <p:cNvPr id="2" name="Rectangle 2">
            <a:extLst>
              <a:ext uri="{FF2B5EF4-FFF2-40B4-BE49-F238E27FC236}">
                <a16:creationId xmlns:a16="http://schemas.microsoft.com/office/drawing/2014/main" id="{516BB6A2-C41A-1249-A8BD-95FEB578103B}"/>
              </a:ext>
            </a:extLst>
          </p:cNvPr>
          <p:cNvSpPr>
            <a:spLocks noChangeArrowheads="1"/>
          </p:cNvSpPr>
          <p:nvPr/>
        </p:nvSpPr>
        <p:spPr bwMode="auto">
          <a:xfrm>
            <a:off x="380741" y="456257"/>
            <a:ext cx="701665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marL="514350" indent="-514350">
              <a:spcAft>
                <a:spcPts val="1500"/>
              </a:spcAft>
              <a:buClr>
                <a:schemeClr val="bg1"/>
              </a:buClr>
              <a:buFont typeface="Arial" panose="020B0604020202020204" pitchFamily="34" charset="0"/>
              <a:buChar char="•"/>
            </a:pPr>
            <a:r>
              <a:rPr lang="en-GB" altLang="en-US" sz="2800" dirty="0">
                <a:solidFill>
                  <a:schemeClr val="tx1"/>
                </a:solidFill>
                <a:ea typeface="Helvetica Neue" panose="02000503000000020004" pitchFamily="2" charset="0"/>
                <a:cs typeface="Arial" panose="020B0604020202020204" pitchFamily="34" charset="0"/>
              </a:rPr>
              <a:t>A </a:t>
            </a:r>
            <a:r>
              <a:rPr lang="en-GB" altLang="en-US" sz="2800" b="1" dirty="0">
                <a:solidFill>
                  <a:schemeClr val="tx1"/>
                </a:solidFill>
                <a:ea typeface="Helvetica Neue" panose="02000503000000020004" pitchFamily="2" charset="0"/>
                <a:cs typeface="Arial" panose="020B0604020202020204" pitchFamily="34" charset="0"/>
              </a:rPr>
              <a:t>vaccine</a:t>
            </a:r>
            <a:r>
              <a:rPr lang="en-GB" altLang="en-US" sz="2800" dirty="0">
                <a:solidFill>
                  <a:schemeClr val="tx1"/>
                </a:solidFill>
                <a:ea typeface="Helvetica Neue" panose="02000503000000020004" pitchFamily="2" charset="0"/>
                <a:cs typeface="Arial" panose="020B0604020202020204" pitchFamily="34" charset="0"/>
              </a:rPr>
              <a:t> is a medicine which protects people from getting a disease. Vaccines are made from dead or inactive versions of </a:t>
            </a:r>
            <a:r>
              <a:rPr lang="en-GB" altLang="en-US" sz="2800" b="1" dirty="0">
                <a:solidFill>
                  <a:schemeClr val="tx1"/>
                </a:solidFill>
                <a:ea typeface="Helvetica Neue" panose="02000503000000020004" pitchFamily="2" charset="0"/>
                <a:cs typeface="Arial" panose="020B0604020202020204" pitchFamily="34" charset="0"/>
              </a:rPr>
              <a:t>viruses</a:t>
            </a:r>
            <a:r>
              <a:rPr lang="en-GB" altLang="en-US" sz="2800" dirty="0">
                <a:solidFill>
                  <a:schemeClr val="tx1"/>
                </a:solidFill>
                <a:ea typeface="Helvetica Neue" panose="02000503000000020004" pitchFamily="2" charset="0"/>
                <a:cs typeface="Arial" panose="020B0604020202020204" pitchFamily="34" charset="0"/>
              </a:rPr>
              <a:t> or </a:t>
            </a:r>
            <a:r>
              <a:rPr lang="en-GB" altLang="en-US" sz="2800" b="1" dirty="0">
                <a:solidFill>
                  <a:schemeClr val="tx1"/>
                </a:solidFill>
                <a:ea typeface="Helvetica Neue" panose="02000503000000020004" pitchFamily="2" charset="0"/>
                <a:cs typeface="Arial" panose="020B0604020202020204" pitchFamily="34" charset="0"/>
              </a:rPr>
              <a:t>bacteria.</a:t>
            </a:r>
            <a:endParaRPr lang="en-GB" altLang="en-US" dirty="0">
              <a:solidFill>
                <a:schemeClr val="tx1"/>
              </a:solidFill>
              <a:latin typeface="+mn-lt"/>
              <a:cs typeface="Times New Roman" panose="02020603050405020304" pitchFamily="18" charset="0"/>
            </a:endParaRPr>
          </a:p>
        </p:txBody>
      </p:sp>
      <p:pic>
        <p:nvPicPr>
          <p:cNvPr id="8" name="Picture 7" descr="Icon&#10;&#10;Description automatically generated">
            <a:extLst>
              <a:ext uri="{FF2B5EF4-FFF2-40B4-BE49-F238E27FC236}">
                <a16:creationId xmlns:a16="http://schemas.microsoft.com/office/drawing/2014/main" id="{E6AA57ED-A7F6-364D-B33D-35605341C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46224">
            <a:off x="8580818" y="3141993"/>
            <a:ext cx="3546696" cy="3546696"/>
          </a:xfrm>
          <a:prstGeom prst="rect">
            <a:avLst/>
          </a:prstGeom>
        </p:spPr>
      </p:pic>
      <p:pic>
        <p:nvPicPr>
          <p:cNvPr id="12" name="Picture 11" descr="Shape, arrow&#10;&#10;Description automatically generated">
            <a:extLst>
              <a:ext uri="{FF2B5EF4-FFF2-40B4-BE49-F238E27FC236}">
                <a16:creationId xmlns:a16="http://schemas.microsoft.com/office/drawing/2014/main" id="{B9698DA4-4835-8E41-9B1B-2FD0EECFF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7044" y="233959"/>
            <a:ext cx="4375305" cy="3070903"/>
          </a:xfrm>
          <a:prstGeom prst="rect">
            <a:avLst/>
          </a:prstGeom>
        </p:spPr>
      </p:pic>
      <p:sp>
        <p:nvSpPr>
          <p:cNvPr id="13" name="TextBox 12">
            <a:extLst>
              <a:ext uri="{FF2B5EF4-FFF2-40B4-BE49-F238E27FC236}">
                <a16:creationId xmlns:a16="http://schemas.microsoft.com/office/drawing/2014/main" id="{2ABF6421-3611-A946-8298-887D5F164D55}"/>
              </a:ext>
            </a:extLst>
          </p:cNvPr>
          <p:cNvSpPr txBox="1"/>
          <p:nvPr/>
        </p:nvSpPr>
        <p:spPr>
          <a:xfrm>
            <a:off x="8089703" y="910989"/>
            <a:ext cx="5018049" cy="1015663"/>
          </a:xfrm>
          <a:prstGeom prst="rect">
            <a:avLst/>
          </a:prstGeom>
          <a:noFill/>
        </p:spPr>
        <p:txBody>
          <a:bodyPr wrap="square" rtlCol="0">
            <a:spAutoFit/>
          </a:bodyPr>
          <a:lstStyle/>
          <a:p>
            <a:r>
              <a:rPr lang="en-US" sz="3000" b="1" dirty="0">
                <a:latin typeface="Arial Black" panose="020B0604020202020204" pitchFamily="34" charset="0"/>
                <a:cs typeface="Arial Black" panose="020B0604020202020204" pitchFamily="34" charset="0"/>
              </a:rPr>
              <a:t>What is </a:t>
            </a:r>
            <a:br>
              <a:rPr lang="en-US" sz="3000" b="1" dirty="0">
                <a:latin typeface="Arial Black" panose="020B0604020202020204" pitchFamily="34" charset="0"/>
                <a:cs typeface="Arial Black" panose="020B0604020202020204" pitchFamily="34" charset="0"/>
              </a:rPr>
            </a:br>
            <a:r>
              <a:rPr lang="en-US" sz="3000" b="1" dirty="0">
                <a:latin typeface="Arial Black" panose="020B0604020202020204" pitchFamily="34" charset="0"/>
                <a:cs typeface="Arial Black" panose="020B0604020202020204" pitchFamily="34" charset="0"/>
              </a:rPr>
              <a:t>a vaccine?</a:t>
            </a:r>
          </a:p>
        </p:txBody>
      </p:sp>
      <p:sp>
        <p:nvSpPr>
          <p:cNvPr id="7" name="Rectangle 2">
            <a:extLst>
              <a:ext uri="{FF2B5EF4-FFF2-40B4-BE49-F238E27FC236}">
                <a16:creationId xmlns:a16="http://schemas.microsoft.com/office/drawing/2014/main" id="{14D4E047-8F80-FC44-A039-E5E0E6376DE0}"/>
              </a:ext>
            </a:extLst>
          </p:cNvPr>
          <p:cNvSpPr>
            <a:spLocks noChangeArrowheads="1"/>
          </p:cNvSpPr>
          <p:nvPr/>
        </p:nvSpPr>
        <p:spPr bwMode="auto">
          <a:xfrm>
            <a:off x="380741" y="2419169"/>
            <a:ext cx="701665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marL="514350" indent="-514350">
              <a:spcAft>
                <a:spcPts val="1500"/>
              </a:spcAft>
              <a:buClr>
                <a:schemeClr val="bg1"/>
              </a:buClr>
              <a:buFont typeface="Arial" panose="020B0604020202020204" pitchFamily="34" charset="0"/>
              <a:buChar char="•"/>
            </a:pPr>
            <a:r>
              <a:rPr lang="en-GB" altLang="en-US" sz="2800" dirty="0">
                <a:solidFill>
                  <a:schemeClr val="tx1"/>
                </a:solidFill>
                <a:ea typeface="Helvetica Neue" panose="02000503000000020004" pitchFamily="2" charset="0"/>
                <a:cs typeface="Arial" panose="020B0604020202020204" pitchFamily="34" charset="0"/>
              </a:rPr>
              <a:t>Vaccines stimulate the body’s </a:t>
            </a:r>
            <a:r>
              <a:rPr lang="en-GB" altLang="en-US" sz="2800" b="1" dirty="0">
                <a:solidFill>
                  <a:schemeClr val="tx1"/>
                </a:solidFill>
                <a:ea typeface="Helvetica Neue" panose="02000503000000020004" pitchFamily="2" charset="0"/>
                <a:cs typeface="Arial" panose="020B0604020202020204" pitchFamily="34" charset="0"/>
              </a:rPr>
              <a:t>immune system </a:t>
            </a:r>
            <a:r>
              <a:rPr lang="en-GB" altLang="en-US" sz="2800" dirty="0">
                <a:solidFill>
                  <a:schemeClr val="tx1"/>
                </a:solidFill>
                <a:ea typeface="Helvetica Neue" panose="02000503000000020004" pitchFamily="2" charset="0"/>
                <a:cs typeface="Arial" panose="020B0604020202020204" pitchFamily="34" charset="0"/>
              </a:rPr>
              <a:t>to produce chemicals called </a:t>
            </a:r>
            <a:r>
              <a:rPr lang="en-GB" altLang="en-US" sz="2800" b="1" dirty="0">
                <a:solidFill>
                  <a:schemeClr val="tx1"/>
                </a:solidFill>
                <a:ea typeface="Helvetica Neue" panose="02000503000000020004" pitchFamily="2" charset="0"/>
                <a:cs typeface="Arial" panose="020B0604020202020204" pitchFamily="34" charset="0"/>
              </a:rPr>
              <a:t>antibodies</a:t>
            </a:r>
            <a:r>
              <a:rPr lang="en-GB" altLang="en-US" sz="2800" dirty="0">
                <a:solidFill>
                  <a:schemeClr val="tx1"/>
                </a:solidFill>
                <a:ea typeface="Helvetica Neue" panose="02000503000000020004" pitchFamily="2" charset="0"/>
                <a:cs typeface="Arial" panose="020B0604020202020204" pitchFamily="34" charset="0"/>
              </a:rPr>
              <a:t> which can prevent illness. </a:t>
            </a:r>
            <a:r>
              <a:rPr lang="en-GB" altLang="en-US" sz="2800" dirty="0">
                <a:solidFill>
                  <a:schemeClr val="tx1"/>
                </a:solidFill>
                <a:ea typeface="Helvetica Neue Light" panose="02000403000000020004" pitchFamily="2" charset="0"/>
                <a:cs typeface="Arial" panose="020B0604020202020204" pitchFamily="34" charset="0"/>
              </a:rPr>
              <a:t>Vaccines themselves cannot give you </a:t>
            </a:r>
            <a:br>
              <a:rPr lang="en-GB" altLang="en-US" sz="2800" dirty="0">
                <a:solidFill>
                  <a:schemeClr val="tx1"/>
                </a:solidFill>
                <a:ea typeface="Helvetica Neue Light" panose="02000403000000020004" pitchFamily="2" charset="0"/>
                <a:cs typeface="Arial" panose="020B0604020202020204" pitchFamily="34" charset="0"/>
              </a:rPr>
            </a:br>
            <a:r>
              <a:rPr lang="en-GB" altLang="en-US" sz="2800" dirty="0">
                <a:solidFill>
                  <a:schemeClr val="tx1"/>
                </a:solidFill>
                <a:ea typeface="Helvetica Neue Light" panose="02000403000000020004" pitchFamily="2" charset="0"/>
                <a:cs typeface="Arial" panose="020B0604020202020204" pitchFamily="34" charset="0"/>
              </a:rPr>
              <a:t>the disease. </a:t>
            </a:r>
            <a:endParaRPr lang="en-GB" altLang="en-US" dirty="0">
              <a:solidFill>
                <a:schemeClr val="tx1"/>
              </a:solidFill>
              <a:latin typeface="+mn-lt"/>
              <a:cs typeface="Times New Roman" panose="02020603050405020304" pitchFamily="18" charset="0"/>
            </a:endParaRPr>
          </a:p>
        </p:txBody>
      </p:sp>
      <p:sp>
        <p:nvSpPr>
          <p:cNvPr id="9" name="Rectangle 2">
            <a:extLst>
              <a:ext uri="{FF2B5EF4-FFF2-40B4-BE49-F238E27FC236}">
                <a16:creationId xmlns:a16="http://schemas.microsoft.com/office/drawing/2014/main" id="{D167A85C-8975-B64B-A18F-1A9AEA2FA3EF}"/>
              </a:ext>
            </a:extLst>
          </p:cNvPr>
          <p:cNvSpPr>
            <a:spLocks noChangeArrowheads="1"/>
          </p:cNvSpPr>
          <p:nvPr/>
        </p:nvSpPr>
        <p:spPr bwMode="auto">
          <a:xfrm>
            <a:off x="380741" y="4784417"/>
            <a:ext cx="7016653" cy="19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66"/>
                </a:solidFill>
                <a:latin typeface="Arial" panose="020B0604020202020204" pitchFamily="34" charset="0"/>
              </a:defRPr>
            </a:lvl1pPr>
            <a:lvl2pPr marL="742950" indent="-285750">
              <a:defRPr sz="2400">
                <a:solidFill>
                  <a:srgbClr val="000066"/>
                </a:solidFill>
                <a:latin typeface="Arial" panose="020B0604020202020204" pitchFamily="34" charset="0"/>
              </a:defRPr>
            </a:lvl2pPr>
            <a:lvl3pPr marL="1143000" indent="-228600">
              <a:defRPr sz="2400">
                <a:solidFill>
                  <a:srgbClr val="000066"/>
                </a:solidFill>
                <a:latin typeface="Arial" panose="020B0604020202020204" pitchFamily="34" charset="0"/>
              </a:defRPr>
            </a:lvl3pPr>
            <a:lvl4pPr marL="1600200" indent="-228600">
              <a:defRPr sz="2400">
                <a:solidFill>
                  <a:srgbClr val="000066"/>
                </a:solidFill>
                <a:latin typeface="Arial" panose="020B0604020202020204" pitchFamily="34" charset="0"/>
              </a:defRPr>
            </a:lvl4pPr>
            <a:lvl5pPr marL="2057400" indent="-228600">
              <a:defRPr sz="2400">
                <a:solidFill>
                  <a:srgbClr val="000066"/>
                </a:solidFill>
                <a:latin typeface="Arial" panose="020B0604020202020204" pitchFamily="34" charset="0"/>
              </a:defRPr>
            </a:lvl5pPr>
            <a:lvl6pPr marL="2514600" indent="-228600" eaLnBrk="0" fontAlgn="base" hangingPunct="0">
              <a:spcBef>
                <a:spcPct val="0"/>
              </a:spcBef>
              <a:spcAft>
                <a:spcPct val="0"/>
              </a:spcAft>
              <a:defRPr sz="2400">
                <a:solidFill>
                  <a:srgbClr val="000066"/>
                </a:solidFill>
                <a:latin typeface="Arial" panose="020B0604020202020204" pitchFamily="34" charset="0"/>
              </a:defRPr>
            </a:lvl6pPr>
            <a:lvl7pPr marL="2971800" indent="-228600" eaLnBrk="0" fontAlgn="base" hangingPunct="0">
              <a:spcBef>
                <a:spcPct val="0"/>
              </a:spcBef>
              <a:spcAft>
                <a:spcPct val="0"/>
              </a:spcAft>
              <a:defRPr sz="2400">
                <a:solidFill>
                  <a:srgbClr val="000066"/>
                </a:solidFill>
                <a:latin typeface="Arial" panose="020B0604020202020204" pitchFamily="34" charset="0"/>
              </a:defRPr>
            </a:lvl7pPr>
            <a:lvl8pPr marL="3429000" indent="-228600" eaLnBrk="0" fontAlgn="base" hangingPunct="0">
              <a:spcBef>
                <a:spcPct val="0"/>
              </a:spcBef>
              <a:spcAft>
                <a:spcPct val="0"/>
              </a:spcAft>
              <a:defRPr sz="2400">
                <a:solidFill>
                  <a:srgbClr val="000066"/>
                </a:solidFill>
                <a:latin typeface="Arial" panose="020B0604020202020204" pitchFamily="34" charset="0"/>
              </a:defRPr>
            </a:lvl8pPr>
            <a:lvl9pPr marL="3886200" indent="-228600" eaLnBrk="0" fontAlgn="base" hangingPunct="0">
              <a:spcBef>
                <a:spcPct val="0"/>
              </a:spcBef>
              <a:spcAft>
                <a:spcPct val="0"/>
              </a:spcAft>
              <a:defRPr sz="2400">
                <a:solidFill>
                  <a:srgbClr val="000066"/>
                </a:solidFill>
                <a:latin typeface="Arial" panose="020B0604020202020204" pitchFamily="34" charset="0"/>
              </a:defRPr>
            </a:lvl9pPr>
          </a:lstStyle>
          <a:p>
            <a:pPr marL="514350" indent="-514350">
              <a:spcAft>
                <a:spcPts val="1500"/>
              </a:spcAft>
              <a:buClr>
                <a:schemeClr val="bg1"/>
              </a:buClr>
              <a:buFont typeface="Arial" panose="020B0604020202020204" pitchFamily="34" charset="0"/>
              <a:buChar char="•"/>
            </a:pPr>
            <a:r>
              <a:rPr lang="en-GB" altLang="en-US" sz="2800" dirty="0">
                <a:solidFill>
                  <a:schemeClr val="tx1"/>
                </a:solidFill>
                <a:ea typeface="Helvetica Neue Light" panose="02000403000000020004" pitchFamily="2" charset="0"/>
                <a:cs typeface="Arial" panose="020B0604020202020204" pitchFamily="34" charset="0"/>
              </a:rPr>
              <a:t>A vaccinated person should be able </a:t>
            </a:r>
            <a:br>
              <a:rPr lang="en-GB" altLang="en-US" sz="2800" dirty="0">
                <a:solidFill>
                  <a:schemeClr val="tx1"/>
                </a:solidFill>
                <a:ea typeface="Helvetica Neue Light" panose="02000403000000020004" pitchFamily="2" charset="0"/>
                <a:cs typeface="Arial" panose="020B0604020202020204" pitchFamily="34" charset="0"/>
              </a:rPr>
            </a:br>
            <a:r>
              <a:rPr lang="en-GB" altLang="en-US" sz="2800" dirty="0">
                <a:solidFill>
                  <a:schemeClr val="tx1"/>
                </a:solidFill>
                <a:ea typeface="Helvetica Neue Light" panose="02000403000000020004" pitchFamily="2" charset="0"/>
                <a:cs typeface="Arial" panose="020B0604020202020204" pitchFamily="34" charset="0"/>
              </a:rPr>
              <a:t>to produce the correct antibodies very quickly and therefore fight the disease.</a:t>
            </a:r>
            <a:endParaRPr lang="en-GB" altLang="en-US" sz="3200" dirty="0">
              <a:solidFill>
                <a:schemeClr val="tx1"/>
              </a:solidFill>
              <a:cs typeface="Times New Roman" panose="02020603050405020304" pitchFamily="18" charset="0"/>
            </a:endParaRPr>
          </a:p>
          <a:p>
            <a:pPr eaLnBrk="1" hangingPunct="1"/>
            <a:r>
              <a:rPr lang="en-GB" altLang="en-US" dirty="0">
                <a:solidFill>
                  <a:schemeClr val="tx1"/>
                </a:solidFill>
                <a:latin typeface="+mn-lt"/>
                <a:cs typeface="Times New Roman" panose="02020603050405020304" pitchFamily="18" charset="0"/>
              </a:rPr>
              <a:t> </a:t>
            </a:r>
          </a:p>
        </p:txBody>
      </p:sp>
    </p:spTree>
    <p:extLst>
      <p:ext uri="{BB962C8B-B14F-4D97-AF65-F5344CB8AC3E}">
        <p14:creationId xmlns:p14="http://schemas.microsoft.com/office/powerpoint/2010/main" val="28501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659731-EB5E-2C4B-A107-1A2FE4008EB8}"/>
              </a:ext>
            </a:extLst>
          </p:cNvPr>
          <p:cNvSpPr/>
          <p:nvPr/>
        </p:nvSpPr>
        <p:spPr>
          <a:xfrm>
            <a:off x="0" y="0"/>
            <a:ext cx="12192000" cy="6858000"/>
          </a:xfrm>
          <a:prstGeom prst="rect">
            <a:avLst/>
          </a:prstGeom>
          <a:solidFill>
            <a:srgbClr val="FFA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wearing a mask&#10;&#10;Description automatically generated with low confidence">
            <a:extLst>
              <a:ext uri="{FF2B5EF4-FFF2-40B4-BE49-F238E27FC236}">
                <a16:creationId xmlns:a16="http://schemas.microsoft.com/office/drawing/2014/main" id="{B2CA1AB2-DD80-AD44-8696-4437007A7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79" y="550742"/>
            <a:ext cx="5476860" cy="3013721"/>
          </a:xfrm>
          <a:prstGeom prst="rect">
            <a:avLst/>
          </a:prstGeom>
          <a:ln w="38100">
            <a:solidFill>
              <a:schemeClr val="bg1"/>
            </a:solidFill>
          </a:ln>
        </p:spPr>
      </p:pic>
      <p:pic>
        <p:nvPicPr>
          <p:cNvPr id="4" name="Picture 3" descr="A person wearing glasses&#10;&#10;Description automatically generated with medium confidence">
            <a:extLst>
              <a:ext uri="{FF2B5EF4-FFF2-40B4-BE49-F238E27FC236}">
                <a16:creationId xmlns:a16="http://schemas.microsoft.com/office/drawing/2014/main" id="{4B06069E-52E8-2748-B358-F75C3DE70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41" y="550742"/>
            <a:ext cx="5364044" cy="3013721"/>
          </a:xfrm>
          <a:prstGeom prst="rect">
            <a:avLst/>
          </a:prstGeom>
          <a:ln w="38100">
            <a:solidFill>
              <a:schemeClr val="bg1"/>
            </a:solidFill>
          </a:ln>
        </p:spPr>
      </p:pic>
      <p:pic>
        <p:nvPicPr>
          <p:cNvPr id="16" name="Picture 15" descr="Icon&#10;&#10;Description automatically generated">
            <a:extLst>
              <a:ext uri="{FF2B5EF4-FFF2-40B4-BE49-F238E27FC236}">
                <a16:creationId xmlns:a16="http://schemas.microsoft.com/office/drawing/2014/main" id="{70A079ED-702B-984B-8D72-209CAB14A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6751" y="1377289"/>
            <a:ext cx="9986939" cy="5617653"/>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0A9F7D2A-E768-214C-A6D9-6DA33741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8903" y="4072282"/>
            <a:ext cx="2210342" cy="2210342"/>
          </a:xfrm>
          <a:prstGeom prst="rect">
            <a:avLst/>
          </a:prstGeom>
        </p:spPr>
      </p:pic>
      <p:sp>
        <p:nvSpPr>
          <p:cNvPr id="9" name="Rectangle 8">
            <a:extLst>
              <a:ext uri="{FF2B5EF4-FFF2-40B4-BE49-F238E27FC236}">
                <a16:creationId xmlns:a16="http://schemas.microsoft.com/office/drawing/2014/main" id="{953AF245-092C-2245-822D-849011916501}"/>
              </a:ext>
            </a:extLst>
          </p:cNvPr>
          <p:cNvSpPr/>
          <p:nvPr/>
        </p:nvSpPr>
        <p:spPr>
          <a:xfrm>
            <a:off x="8691592" y="4936562"/>
            <a:ext cx="2841416" cy="1015663"/>
          </a:xfrm>
          <a:prstGeom prst="rect">
            <a:avLst/>
          </a:prstGeom>
        </p:spPr>
        <p:txBody>
          <a:bodyPr wrap="square">
            <a:spAutoFit/>
          </a:bodyPr>
          <a:lstStyle/>
          <a:p>
            <a:r>
              <a:rPr lang="en-GB" sz="2000" b="1" dirty="0">
                <a:latin typeface="Arial Black" panose="020B0604020202020204" pitchFamily="34" charset="0"/>
                <a:ea typeface="Helvetica Neue Medium" panose="02000503000000020004" pitchFamily="2" charset="0"/>
                <a:cs typeface="Arial Black" panose="020B0604020202020204" pitchFamily="34" charset="0"/>
              </a:rPr>
              <a:t>What are the key messages from </a:t>
            </a:r>
            <a:br>
              <a:rPr lang="en-GB" sz="2000" b="1" dirty="0">
                <a:latin typeface="Arial Black" panose="020B0604020202020204" pitchFamily="34" charset="0"/>
                <a:ea typeface="Helvetica Neue Medium" panose="02000503000000020004" pitchFamily="2" charset="0"/>
                <a:cs typeface="Arial Black" panose="020B0604020202020204" pitchFamily="34" charset="0"/>
              </a:rPr>
            </a:br>
            <a:r>
              <a:rPr lang="en-GB" sz="2000" b="1" dirty="0">
                <a:latin typeface="Arial Black" panose="020B0604020202020204" pitchFamily="34" charset="0"/>
                <a:ea typeface="Helvetica Neue Medium" panose="02000503000000020004" pitchFamily="2" charset="0"/>
                <a:cs typeface="Arial Black" panose="020B0604020202020204" pitchFamily="34" charset="0"/>
              </a:rPr>
              <a:t>these two videos?</a:t>
            </a:r>
          </a:p>
        </p:txBody>
      </p:sp>
      <p:sp>
        <p:nvSpPr>
          <p:cNvPr id="10" name="Title 1">
            <a:extLst>
              <a:ext uri="{FF2B5EF4-FFF2-40B4-BE49-F238E27FC236}">
                <a16:creationId xmlns:a16="http://schemas.microsoft.com/office/drawing/2014/main" id="{C4E096DD-58D2-0E4F-B844-AC79AA9433CA}"/>
              </a:ext>
            </a:extLst>
          </p:cNvPr>
          <p:cNvSpPr txBox="1">
            <a:spLocks/>
          </p:cNvSpPr>
          <p:nvPr/>
        </p:nvSpPr>
        <p:spPr>
          <a:xfrm>
            <a:off x="422343" y="3353281"/>
            <a:ext cx="5638932" cy="1015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dirty="0">
                <a:latin typeface="Arial" panose="020B0604020202020204" pitchFamily="34" charset="0"/>
                <a:ea typeface="Helvetica Neue Light" panose="02000403000000020004" pitchFamily="2" charset="0"/>
                <a:cs typeface="Arial" panose="020B0604020202020204" pitchFamily="34" charset="0"/>
                <a:hlinkClick r:id="rId7">
                  <a:extLst>
                    <a:ext uri="{A12FA001-AC4F-418D-AE19-62706E023703}">
                      <ahyp:hlinkClr xmlns:ahyp="http://schemas.microsoft.com/office/drawing/2018/hyperlinkcolor" val="tx"/>
                    </a:ext>
                  </a:extLst>
                </a:hlinkClick>
              </a:rPr>
              <a:t>Dr Busi Nkiwane, GP at Spring Hill Practice, Hackney</a:t>
            </a:r>
            <a:endParaRPr lang="en-GB" sz="1600" dirty="0">
              <a:latin typeface="Arial" panose="020B0604020202020204" pitchFamily="34" charset="0"/>
              <a:ea typeface="Helvetica Neue Light" panose="02000403000000020004" pitchFamily="2" charset="0"/>
              <a:cs typeface="Arial" panose="020B0604020202020204" pitchFamily="34" charset="0"/>
            </a:endParaRPr>
          </a:p>
        </p:txBody>
      </p:sp>
      <p:sp>
        <p:nvSpPr>
          <p:cNvPr id="11" name="Title 1">
            <a:extLst>
              <a:ext uri="{FF2B5EF4-FFF2-40B4-BE49-F238E27FC236}">
                <a16:creationId xmlns:a16="http://schemas.microsoft.com/office/drawing/2014/main" id="{0981C014-CA15-A244-B202-67221BE0FE6E}"/>
              </a:ext>
            </a:extLst>
          </p:cNvPr>
          <p:cNvSpPr txBox="1">
            <a:spLocks/>
          </p:cNvSpPr>
          <p:nvPr/>
        </p:nvSpPr>
        <p:spPr>
          <a:xfrm>
            <a:off x="6246488" y="3370214"/>
            <a:ext cx="5476859" cy="1015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1600" dirty="0">
                <a:latin typeface="Arial" panose="020B0604020202020204" pitchFamily="34" charset="0"/>
                <a:ea typeface="Helvetica Neue Light" panose="02000403000000020004" pitchFamily="2" charset="0"/>
                <a:cs typeface="Arial" panose="020B0604020202020204" pitchFamily="34" charset="0"/>
                <a:hlinkClick r:id="rId8">
                  <a:extLst>
                    <a:ext uri="{A12FA001-AC4F-418D-AE19-62706E023703}">
                      <ahyp:hlinkClr xmlns:ahyp="http://schemas.microsoft.com/office/drawing/2018/hyperlinkcolor" val="tx"/>
                    </a:ext>
                  </a:extLst>
                </a:hlinkClick>
              </a:rPr>
              <a:t>Maurice Mcleod, Chief Executive of Race on the Agenda</a:t>
            </a:r>
            <a:endParaRPr lang="en-GB" sz="1600" dirty="0">
              <a:latin typeface="Arial" panose="020B0604020202020204" pitchFamily="34" charset="0"/>
              <a:ea typeface="Helvetica Neue Light" panose="02000403000000020004" pitchFamily="2" charset="0"/>
              <a:cs typeface="Arial" panose="020B0604020202020204" pitchFamily="34" charset="0"/>
            </a:endParaRPr>
          </a:p>
        </p:txBody>
      </p:sp>
      <p:sp>
        <p:nvSpPr>
          <p:cNvPr id="12" name="Rectangle 11">
            <a:extLst>
              <a:ext uri="{FF2B5EF4-FFF2-40B4-BE49-F238E27FC236}">
                <a16:creationId xmlns:a16="http://schemas.microsoft.com/office/drawing/2014/main" id="{61DD593F-31BB-414F-90AF-D91759DAD62B}"/>
              </a:ext>
            </a:extLst>
          </p:cNvPr>
          <p:cNvSpPr/>
          <p:nvPr/>
        </p:nvSpPr>
        <p:spPr>
          <a:xfrm>
            <a:off x="390644" y="4425478"/>
            <a:ext cx="10010655" cy="954107"/>
          </a:xfrm>
          <a:prstGeom prst="rect">
            <a:avLst/>
          </a:prstGeom>
        </p:spPr>
        <p:txBody>
          <a:bodyPr wrap="square">
            <a:spAutoFit/>
          </a:bodyPr>
          <a:lstStyle/>
          <a:p>
            <a:r>
              <a:rPr lang="en-GB" sz="2800" b="1" dirty="0">
                <a:latin typeface="Arial" panose="020B0604020202020204" pitchFamily="34" charset="0"/>
                <a:ea typeface="Helvetica Neue" panose="02000503000000020004" pitchFamily="2" charset="0"/>
                <a:cs typeface="Arial" panose="020B0604020202020204" pitchFamily="34" charset="0"/>
              </a:rPr>
              <a:t>Thoughts on the </a:t>
            </a:r>
            <a:br>
              <a:rPr lang="en-GB" sz="2800" b="1" dirty="0">
                <a:latin typeface="Arial" panose="020B0604020202020204" pitchFamily="34" charset="0"/>
                <a:ea typeface="Helvetica Neue" panose="02000503000000020004" pitchFamily="2" charset="0"/>
                <a:cs typeface="Arial" panose="020B0604020202020204" pitchFamily="34" charset="0"/>
              </a:rPr>
            </a:br>
            <a:r>
              <a:rPr lang="en-GB" sz="2800" b="1" dirty="0">
                <a:latin typeface="Arial" panose="020B0604020202020204" pitchFamily="34" charset="0"/>
                <a:ea typeface="Helvetica Neue" panose="02000503000000020004" pitchFamily="2" charset="0"/>
                <a:cs typeface="Arial" panose="020B0604020202020204" pitchFamily="34" charset="0"/>
              </a:rPr>
              <a:t>COVID-19 vaccine</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86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AA4FA21F-A2DA-FC4C-8687-202BE3986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589" y="-433317"/>
            <a:ext cx="13732681" cy="7724633"/>
          </a:xfrm>
          <a:prstGeom prst="rect">
            <a:avLst/>
          </a:prstGeom>
        </p:spPr>
      </p:pic>
      <p:pic>
        <p:nvPicPr>
          <p:cNvPr id="3" name="Picture 2" descr="A picture containing text, mirror&#10;&#10;Description automatically generated">
            <a:extLst>
              <a:ext uri="{FF2B5EF4-FFF2-40B4-BE49-F238E27FC236}">
                <a16:creationId xmlns:a16="http://schemas.microsoft.com/office/drawing/2014/main" id="{1D7F2F84-8C10-5044-9DD7-B46A3B562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25821" y="838023"/>
            <a:ext cx="3856293" cy="3756011"/>
          </a:xfrm>
          <a:prstGeom prst="rect">
            <a:avLst/>
          </a:prstGeom>
        </p:spPr>
      </p:pic>
      <p:sp>
        <p:nvSpPr>
          <p:cNvPr id="4" name="Title 4">
            <a:extLst>
              <a:ext uri="{FF2B5EF4-FFF2-40B4-BE49-F238E27FC236}">
                <a16:creationId xmlns:a16="http://schemas.microsoft.com/office/drawing/2014/main" id="{6D6CFEEF-350A-024D-9CAF-3F5A486B95FC}"/>
              </a:ext>
            </a:extLst>
          </p:cNvPr>
          <p:cNvSpPr txBox="1">
            <a:spLocks/>
          </p:cNvSpPr>
          <p:nvPr/>
        </p:nvSpPr>
        <p:spPr>
          <a:xfrm>
            <a:off x="6994574" y="1652469"/>
            <a:ext cx="4579961" cy="168881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0000" b="1" dirty="0">
                <a:latin typeface="Arial Black" panose="020B0604020202020204" pitchFamily="34" charset="0"/>
                <a:cs typeface="Arial Black" panose="020B0604020202020204" pitchFamily="34" charset="0"/>
              </a:rPr>
              <a:t>Do you </a:t>
            </a:r>
            <a:br>
              <a:rPr lang="en-US" sz="10000" b="1" dirty="0">
                <a:latin typeface="Arial Black" panose="020B0604020202020204" pitchFamily="34" charset="0"/>
                <a:cs typeface="Arial Black" panose="020B0604020202020204" pitchFamily="34" charset="0"/>
              </a:rPr>
            </a:br>
            <a:r>
              <a:rPr lang="en-US" sz="10000" b="1" dirty="0">
                <a:latin typeface="Arial Black" panose="020B0604020202020204" pitchFamily="34" charset="0"/>
                <a:cs typeface="Arial Black" panose="020B0604020202020204" pitchFamily="34" charset="0"/>
              </a:rPr>
              <a:t>know which </a:t>
            </a:r>
            <a:br>
              <a:rPr lang="en-US" sz="10000" b="1" dirty="0">
                <a:latin typeface="Arial Black" panose="020B0604020202020204" pitchFamily="34" charset="0"/>
                <a:cs typeface="Arial Black" panose="020B0604020202020204" pitchFamily="34" charset="0"/>
              </a:rPr>
            </a:br>
            <a:r>
              <a:rPr lang="en-US" sz="10000" b="1" dirty="0">
                <a:latin typeface="Arial Black" panose="020B0604020202020204" pitchFamily="34" charset="0"/>
                <a:cs typeface="Arial Black" panose="020B0604020202020204" pitchFamily="34" charset="0"/>
              </a:rPr>
              <a:t>vaccinations </a:t>
            </a:r>
            <a:br>
              <a:rPr lang="en-US" sz="10000" b="1" dirty="0">
                <a:latin typeface="Arial Black" panose="020B0604020202020204" pitchFamily="34" charset="0"/>
                <a:cs typeface="Arial Black" panose="020B0604020202020204" pitchFamily="34" charset="0"/>
              </a:rPr>
            </a:br>
            <a:r>
              <a:rPr lang="en-US" sz="10000" b="1" dirty="0">
                <a:latin typeface="Arial Black" panose="020B0604020202020204" pitchFamily="34" charset="0"/>
                <a:cs typeface="Arial Black" panose="020B0604020202020204" pitchFamily="34" charset="0"/>
              </a:rPr>
              <a:t>you’ve </a:t>
            </a:r>
            <a:br>
              <a:rPr lang="en-US" sz="10000" b="1" dirty="0">
                <a:latin typeface="Arial Black" panose="020B0604020202020204" pitchFamily="34" charset="0"/>
                <a:cs typeface="Arial Black" panose="020B0604020202020204" pitchFamily="34" charset="0"/>
              </a:rPr>
            </a:br>
            <a:r>
              <a:rPr lang="en-US" sz="10000" b="1" dirty="0">
                <a:latin typeface="Arial Black" panose="020B0604020202020204" pitchFamily="34" charset="0"/>
                <a:cs typeface="Arial Black" panose="020B0604020202020204" pitchFamily="34" charset="0"/>
              </a:rPr>
              <a:t>had?</a:t>
            </a:r>
            <a:br>
              <a:rPr lang="en-US" sz="2000" b="1" dirty="0">
                <a:latin typeface="Futura" panose="020B0602020204020303" pitchFamily="34" charset="-79"/>
                <a:cs typeface="Futura" panose="020B0602020204020303" pitchFamily="34" charset="-79"/>
              </a:rPr>
            </a:br>
            <a:r>
              <a:rPr lang="en-US" sz="2000" dirty="0"/>
              <a:t> </a:t>
            </a:r>
          </a:p>
        </p:txBody>
      </p:sp>
      <p:pic>
        <p:nvPicPr>
          <p:cNvPr id="5" name="Picture 4" descr="Icon&#10;&#10;Description automatically generated">
            <a:extLst>
              <a:ext uri="{FF2B5EF4-FFF2-40B4-BE49-F238E27FC236}">
                <a16:creationId xmlns:a16="http://schemas.microsoft.com/office/drawing/2014/main" id="{4E8A6002-8A35-A54F-B4A8-7B9011CCD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6736">
            <a:off x="8985298" y="3844217"/>
            <a:ext cx="2874830" cy="2874830"/>
          </a:xfrm>
          <a:prstGeom prst="rect">
            <a:avLst/>
          </a:prstGeom>
        </p:spPr>
      </p:pic>
    </p:spTree>
    <p:extLst>
      <p:ext uri="{BB962C8B-B14F-4D97-AF65-F5344CB8AC3E}">
        <p14:creationId xmlns:p14="http://schemas.microsoft.com/office/powerpoint/2010/main" val="360547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square&#10;&#10;Description automatically generated">
            <a:extLst>
              <a:ext uri="{FF2B5EF4-FFF2-40B4-BE49-F238E27FC236}">
                <a16:creationId xmlns:a16="http://schemas.microsoft.com/office/drawing/2014/main" id="{A573B660-21AC-8043-B73E-2B04235BD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DF71DADE-5085-4D35-8EF2-74342964C9D2}"/>
              </a:ext>
            </a:extLst>
          </p:cNvPr>
          <p:cNvSpPr>
            <a:spLocks noGrp="1"/>
          </p:cNvSpPr>
          <p:nvPr>
            <p:ph idx="1"/>
          </p:nvPr>
        </p:nvSpPr>
        <p:spPr>
          <a:xfrm>
            <a:off x="458657" y="3434618"/>
            <a:ext cx="5658111" cy="4834076"/>
          </a:xfrm>
        </p:spPr>
        <p:txBody>
          <a:bodyPr>
            <a:normAutofit/>
          </a:bodyPr>
          <a:lstStyle/>
          <a:p>
            <a:pPr marL="0" indent="0">
              <a:spcAft>
                <a:spcPts val="1000"/>
              </a:spcAft>
              <a:buNone/>
            </a:pPr>
            <a:r>
              <a:rPr lang="en-US" dirty="0">
                <a:solidFill>
                  <a:schemeClr val="bg1"/>
                </a:solidFill>
                <a:latin typeface="Arial" panose="020B0604020202020204" pitchFamily="34" charset="0"/>
                <a:ea typeface="Helvetica Neue" panose="02000503000000020004" pitchFamily="2" charset="0"/>
                <a:cs typeface="Arial" panose="020B0604020202020204" pitchFamily="34" charset="0"/>
              </a:rPr>
              <a:t>Polio is an infectious disease caused by a virus. It used to be very common around the world.</a:t>
            </a:r>
            <a:endParaRPr lang="en-US"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a:p>
            <a:pPr marL="0" indent="0">
              <a:buNone/>
            </a:pPr>
            <a:r>
              <a:rPr lang="en-US" sz="2100" dirty="0">
                <a:solidFill>
                  <a:schemeClr val="bg1"/>
                </a:solidFill>
                <a:latin typeface="Arial" panose="020B0604020202020204" pitchFamily="34" charset="0"/>
                <a:ea typeface="Helvetica Neue Light" panose="02000403000000020004" pitchFamily="2" charset="0"/>
                <a:cs typeface="Arial" panose="020B0604020202020204" pitchFamily="34" charset="0"/>
              </a:rPr>
              <a:t>In some cases, the Polio virus attacked nerves in the spine and the base of the </a:t>
            </a:r>
            <a:br>
              <a:rPr lang="en-US" sz="2100" dirty="0">
                <a:solidFill>
                  <a:schemeClr val="bg1"/>
                </a:solidFill>
                <a:latin typeface="Arial" panose="020B0604020202020204" pitchFamily="34" charset="0"/>
                <a:ea typeface="Helvetica Neue Light" panose="02000403000000020004" pitchFamily="2" charset="0"/>
                <a:cs typeface="Arial" panose="020B0604020202020204" pitchFamily="34" charset="0"/>
              </a:rPr>
            </a:br>
            <a:r>
              <a:rPr lang="en-US" sz="2100" dirty="0">
                <a:solidFill>
                  <a:schemeClr val="bg1"/>
                </a:solidFill>
                <a:latin typeface="Arial" panose="020B0604020202020204" pitchFamily="34" charset="0"/>
                <a:ea typeface="Helvetica Neue Light" panose="02000403000000020004" pitchFamily="2" charset="0"/>
                <a:cs typeface="Arial" panose="020B0604020202020204" pitchFamily="34" charset="0"/>
              </a:rPr>
              <a:t>brain, which could lead to paralysis of </a:t>
            </a:r>
            <a:br>
              <a:rPr lang="en-US" sz="2100" dirty="0">
                <a:solidFill>
                  <a:schemeClr val="bg1"/>
                </a:solidFill>
                <a:latin typeface="Arial" panose="020B0604020202020204" pitchFamily="34" charset="0"/>
                <a:ea typeface="Helvetica Neue Light" panose="02000403000000020004" pitchFamily="2" charset="0"/>
                <a:cs typeface="Arial" panose="020B0604020202020204" pitchFamily="34" charset="0"/>
              </a:rPr>
            </a:br>
            <a:r>
              <a:rPr lang="en-US" sz="2100" dirty="0">
                <a:solidFill>
                  <a:schemeClr val="bg1"/>
                </a:solidFill>
                <a:latin typeface="Arial" panose="020B0604020202020204" pitchFamily="34" charset="0"/>
                <a:ea typeface="Helvetica Neue Light" panose="02000403000000020004" pitchFamily="2" charset="0"/>
                <a:cs typeface="Arial" panose="020B0604020202020204" pitchFamily="34" charset="0"/>
              </a:rPr>
              <a:t>the legs.</a:t>
            </a:r>
            <a:endParaRPr lang="en-GB" sz="2100" dirty="0">
              <a:solidFill>
                <a:schemeClr val="bg1"/>
              </a:solidFill>
              <a:latin typeface="Arial" panose="020B0604020202020204" pitchFamily="34" charset="0"/>
              <a:ea typeface="Helvetica Neue Light" panose="02000403000000020004" pitchFamily="2" charset="0"/>
              <a:cs typeface="Arial" panose="020B0604020202020204" pitchFamily="34" charset="0"/>
            </a:endParaRPr>
          </a:p>
        </p:txBody>
      </p:sp>
      <p:pic>
        <p:nvPicPr>
          <p:cNvPr id="4" name="Picture 3">
            <a:extLst>
              <a:ext uri="{FF2B5EF4-FFF2-40B4-BE49-F238E27FC236}">
                <a16:creationId xmlns:a16="http://schemas.microsoft.com/office/drawing/2014/main" id="{0344D74C-26E0-4FC8-B001-3D7FD851E71B}"/>
              </a:ext>
            </a:extLst>
          </p:cNvPr>
          <p:cNvPicPr>
            <a:picLocks noChangeAspect="1"/>
          </p:cNvPicPr>
          <p:nvPr/>
        </p:nvPicPr>
        <p:blipFill>
          <a:blip r:embed="rId4"/>
          <a:stretch>
            <a:fillRect/>
          </a:stretch>
        </p:blipFill>
        <p:spPr>
          <a:xfrm>
            <a:off x="6728749" y="0"/>
            <a:ext cx="5463251" cy="6864933"/>
          </a:xfrm>
          <a:prstGeom prst="rect">
            <a:avLst/>
          </a:prstGeom>
        </p:spPr>
      </p:pic>
      <p:grpSp>
        <p:nvGrpSpPr>
          <p:cNvPr id="5" name="Group 4">
            <a:extLst>
              <a:ext uri="{FF2B5EF4-FFF2-40B4-BE49-F238E27FC236}">
                <a16:creationId xmlns:a16="http://schemas.microsoft.com/office/drawing/2014/main" id="{9E778A4F-CDF5-7746-B6B0-D82453272BF7}"/>
              </a:ext>
            </a:extLst>
          </p:cNvPr>
          <p:cNvGrpSpPr/>
          <p:nvPr/>
        </p:nvGrpSpPr>
        <p:grpSpPr>
          <a:xfrm>
            <a:off x="-1510532" y="-78314"/>
            <a:ext cx="7104285" cy="3996160"/>
            <a:chOff x="-1510532" y="-78314"/>
            <a:chExt cx="7104285" cy="3996160"/>
          </a:xfrm>
        </p:grpSpPr>
        <p:pic>
          <p:nvPicPr>
            <p:cNvPr id="6" name="Picture 5" descr="A white circle on a black background&#10;&#10;Description automatically generated with medium confidence">
              <a:extLst>
                <a:ext uri="{FF2B5EF4-FFF2-40B4-BE49-F238E27FC236}">
                  <a16:creationId xmlns:a16="http://schemas.microsoft.com/office/drawing/2014/main" id="{337546F5-EC72-544D-A1A4-6A6EBF12EA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0532" y="-78314"/>
              <a:ext cx="7104285" cy="3996160"/>
            </a:xfrm>
            <a:prstGeom prst="rect">
              <a:avLst/>
            </a:prstGeom>
          </p:spPr>
        </p:pic>
        <p:sp>
          <p:nvSpPr>
            <p:cNvPr id="8" name="TextBox 7">
              <a:extLst>
                <a:ext uri="{FF2B5EF4-FFF2-40B4-BE49-F238E27FC236}">
                  <a16:creationId xmlns:a16="http://schemas.microsoft.com/office/drawing/2014/main" id="{E37B2D4B-B178-B74B-8FD1-792CB1010379}"/>
                </a:ext>
              </a:extLst>
            </p:cNvPr>
            <p:cNvSpPr txBox="1"/>
            <p:nvPr/>
          </p:nvSpPr>
          <p:spPr>
            <a:xfrm>
              <a:off x="1942616" y="1032440"/>
              <a:ext cx="2209243" cy="1323439"/>
            </a:xfrm>
            <a:prstGeom prst="rect">
              <a:avLst/>
            </a:prstGeom>
            <a:noFill/>
          </p:spPr>
          <p:txBody>
            <a:bodyPr wrap="square" rtlCol="0">
              <a:spAutoFit/>
            </a:bodyPr>
            <a:lstStyle/>
            <a:p>
              <a:pPr algn="ctr"/>
              <a:r>
                <a:rPr lang="en-US" sz="2000" b="1" dirty="0">
                  <a:latin typeface="Arial Black" panose="020B0604020202020204" pitchFamily="34" charset="0"/>
                  <a:cs typeface="Arial Black" panose="020B0604020202020204" pitchFamily="34" charset="0"/>
                </a:rPr>
                <a:t>How do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we eradicate </a:t>
              </a:r>
              <a:br>
                <a:rPr lang="en-US" sz="2000" b="1" dirty="0">
                  <a:latin typeface="Arial Black" panose="020B0604020202020204" pitchFamily="34" charset="0"/>
                  <a:cs typeface="Arial Black" panose="020B0604020202020204" pitchFamily="34" charset="0"/>
                </a:rPr>
              </a:br>
              <a:r>
                <a:rPr lang="en-US" sz="2000" b="1" dirty="0">
                  <a:latin typeface="Arial Black" panose="020B0604020202020204" pitchFamily="34" charset="0"/>
                  <a:cs typeface="Arial Black" panose="020B0604020202020204" pitchFamily="34" charset="0"/>
                </a:rPr>
                <a:t>a particular disease?</a:t>
              </a:r>
            </a:p>
          </p:txBody>
        </p:sp>
      </p:grpSp>
    </p:spTree>
    <p:extLst>
      <p:ext uri="{BB962C8B-B14F-4D97-AF65-F5344CB8AC3E}">
        <p14:creationId xmlns:p14="http://schemas.microsoft.com/office/powerpoint/2010/main" val="25641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66"/>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C7DDEA2FE16F4BAFEDDA51299FC20D" ma:contentTypeVersion="12" ma:contentTypeDescription="Create a new document." ma:contentTypeScope="" ma:versionID="c0cde422e908078df5e3e7472956cf93">
  <xsd:schema xmlns:xsd="http://www.w3.org/2001/XMLSchema" xmlns:xs="http://www.w3.org/2001/XMLSchema" xmlns:p="http://schemas.microsoft.com/office/2006/metadata/properties" xmlns:ns2="2b738541-90fd-4e1f-9c87-e7725348359d" xmlns:ns3="543df8a0-3256-4e7f-92da-a1ee193f3858" targetNamespace="http://schemas.microsoft.com/office/2006/metadata/properties" ma:root="true" ma:fieldsID="1665ff20ba03594de55d2885a0767146" ns2:_="" ns3:_="">
    <xsd:import namespace="2b738541-90fd-4e1f-9c87-e7725348359d"/>
    <xsd:import namespace="543df8a0-3256-4e7f-92da-a1ee193f38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738541-90fd-4e1f-9c87-e772534835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3df8a0-3256-4e7f-92da-a1ee193f385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F4FCB8-3BE3-41B7-9648-4D2B84268812}">
  <ds:schemaRefs>
    <ds:schemaRef ds:uri="http://schemas.microsoft.com/sharepoint/v3/contenttype/forms"/>
  </ds:schemaRefs>
</ds:datastoreItem>
</file>

<file path=customXml/itemProps2.xml><?xml version="1.0" encoding="utf-8"?>
<ds:datastoreItem xmlns:ds="http://schemas.openxmlformats.org/officeDocument/2006/customXml" ds:itemID="{0ACC4F4E-8E56-450C-920F-33A431BB5E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738541-90fd-4e1f-9c87-e7725348359d"/>
    <ds:schemaRef ds:uri="543df8a0-3256-4e7f-92da-a1ee193f38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07EFA1-474A-4880-BAAA-390FDC18C244}">
  <ds:schemaRefs>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www.w3.org/XML/1998/namespace"/>
    <ds:schemaRef ds:uri="2b738541-90fd-4e1f-9c87-e7725348359d"/>
    <ds:schemaRef ds:uri="http://purl.org/dc/elements/1.1/"/>
    <ds:schemaRef ds:uri="http://schemas.microsoft.com/office/infopath/2007/PartnerControls"/>
    <ds:schemaRef ds:uri="543df8a0-3256-4e7f-92da-a1ee193f385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3457</TotalTime>
  <Words>2361</Words>
  <Application>Microsoft Macintosh PowerPoint</Application>
  <PresentationFormat>Widescreen</PresentationFormat>
  <Paragraphs>203</Paragraphs>
  <Slides>16</Slides>
  <Notes>16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Arial</vt:lpstr>
      <vt:lpstr>Helvetica Neue Light</vt:lpstr>
      <vt:lpstr>Calibri Light</vt:lpstr>
      <vt:lpstr>Helvetica Neue Medium</vt:lpstr>
      <vt:lpstr>Futura</vt:lpstr>
      <vt:lpstr>Helvetica Neue</vt:lpstr>
      <vt:lpstr>Arial Black</vt:lpstr>
      <vt:lpstr>Calibri</vt:lpstr>
      <vt:lpstr>Default Design</vt:lpstr>
      <vt:lpstr>Office Theme</vt:lpstr>
      <vt:lpstr>PowerPoint Presentation</vt:lpstr>
      <vt:lpstr>PowerPoint Presentation</vt:lpstr>
      <vt:lpstr>PowerPoint Presentation</vt:lpstr>
      <vt:lpstr>Margaret Keenan was the  first person in the world to  receive a COVID-19 vaccine  on 8th December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your next step be after this lesson?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Vaccination</dc:title>
  <dc:creator>Gideon.Lyons</dc:creator>
  <cp:lastModifiedBy>Minna Harrison</cp:lastModifiedBy>
  <cp:revision>242</cp:revision>
  <dcterms:created xsi:type="dcterms:W3CDTF">2021-01-20T09:41:20Z</dcterms:created>
  <dcterms:modified xsi:type="dcterms:W3CDTF">2021-02-04T10:43:43Z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0x0101000FC7DDEA2FE16F4BAFEDDA51299FC20D</vt:lpwstr>
  </property>
</Properties>
</file>